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56" r:id="rId2"/>
    <p:sldId id="258" r:id="rId3"/>
    <p:sldId id="259" r:id="rId4"/>
    <p:sldId id="261" r:id="rId5"/>
    <p:sldId id="262" r:id="rId6"/>
    <p:sldId id="269" r:id="rId7"/>
    <p:sldId id="270" r:id="rId8"/>
    <p:sldId id="281" r:id="rId9"/>
    <p:sldId id="283" r:id="rId10"/>
    <p:sldId id="284" r:id="rId11"/>
    <p:sldId id="271" r:id="rId12"/>
    <p:sldId id="273" r:id="rId13"/>
    <p:sldId id="285" r:id="rId14"/>
    <p:sldId id="274" r:id="rId15"/>
    <p:sldId id="286" r:id="rId16"/>
    <p:sldId id="287" r:id="rId17"/>
    <p:sldId id="289" r:id="rId18"/>
    <p:sldId id="290" r:id="rId19"/>
    <p:sldId id="282" r:id="rId20"/>
    <p:sldId id="275" r:id="rId21"/>
    <p:sldId id="280" r:id="rId22"/>
  </p:sldIdLst>
  <p:sldSz cx="9144000" cy="6858000" type="screen4x3"/>
  <p:notesSz cx="6761163" cy="99425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3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08" y="48"/>
      </p:cViewPr>
      <p:guideLst>
        <p:guide orient="horz" pos="2160"/>
        <p:guide pos="2880"/>
      </p:guideLst>
    </p:cSldViewPr>
  </p:slideViewPr>
  <p:notesTextViewPr>
    <p:cViewPr>
      <p:scale>
        <a:sx n="100" d="100"/>
        <a:sy n="100" d="100"/>
      </p:scale>
      <p:origin x="0" y="0"/>
    </p:cViewPr>
  </p:notesTextViewPr>
  <p:notesViewPr>
    <p:cSldViewPr>
      <p:cViewPr varScale="1">
        <p:scale>
          <a:sx n="48" d="100"/>
          <a:sy n="48" d="100"/>
        </p:scale>
        <p:origin x="-2724" y="-96"/>
      </p:cViewPr>
      <p:guideLst>
        <p:guide orient="horz" pos="3132"/>
        <p:guide pos="21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29761" y="0"/>
            <a:ext cx="2929837" cy="497126"/>
          </a:xfrm>
          <a:prstGeom prst="rect">
            <a:avLst/>
          </a:prstGeom>
        </p:spPr>
        <p:txBody>
          <a:bodyPr vert="horz" lIns="91440" tIns="45720" rIns="91440" bIns="45720" rtlCol="0"/>
          <a:lstStyle>
            <a:lvl1pPr algn="r">
              <a:defRPr sz="1200"/>
            </a:lvl1pPr>
          </a:lstStyle>
          <a:p>
            <a:fld id="{A8E1D6B5-9E14-4DA9-82FA-EE96C238EC7B}" type="datetimeFigureOut">
              <a:rPr lang="fr-FR" smtClean="0"/>
              <a:pPr/>
              <a:t>07/01/2019</a:t>
            </a:fld>
            <a:endParaRPr lang="fr-FR"/>
          </a:p>
        </p:txBody>
      </p:sp>
      <p:sp>
        <p:nvSpPr>
          <p:cNvPr id="4" name="Espace réservé du pied de page 3"/>
          <p:cNvSpPr>
            <a:spLocks noGrp="1"/>
          </p:cNvSpPr>
          <p:nvPr>
            <p:ph type="ftr" sz="quarter" idx="2"/>
          </p:nvPr>
        </p:nvSpPr>
        <p:spPr>
          <a:xfrm>
            <a:off x="0" y="9443662"/>
            <a:ext cx="2929837" cy="4971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29761" y="9443662"/>
            <a:ext cx="2929837" cy="497126"/>
          </a:xfrm>
          <a:prstGeom prst="rect">
            <a:avLst/>
          </a:prstGeom>
        </p:spPr>
        <p:txBody>
          <a:bodyPr vert="horz" lIns="91440" tIns="45720" rIns="91440" bIns="45720" rtlCol="0" anchor="b"/>
          <a:lstStyle>
            <a:lvl1pPr algn="r">
              <a:defRPr sz="1200"/>
            </a:lvl1pPr>
          </a:lstStyle>
          <a:p>
            <a:fld id="{5826DFA9-2647-461C-BFFA-799E06D4BC6F}" type="slidenum">
              <a:rPr lang="fr-FR" smtClean="0"/>
              <a:pPr/>
              <a:t>‹N°›</a:t>
            </a:fld>
            <a:endParaRPr lang="fr-FR"/>
          </a:p>
        </p:txBody>
      </p:sp>
    </p:spTree>
    <p:extLst>
      <p:ext uri="{BB962C8B-B14F-4D97-AF65-F5344CB8AC3E}">
        <p14:creationId xmlns:p14="http://schemas.microsoft.com/office/powerpoint/2010/main" val="1175652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29761" y="0"/>
            <a:ext cx="2929837" cy="497126"/>
          </a:xfrm>
          <a:prstGeom prst="rect">
            <a:avLst/>
          </a:prstGeom>
        </p:spPr>
        <p:txBody>
          <a:bodyPr vert="horz" lIns="91440" tIns="45720" rIns="91440" bIns="45720" rtlCol="0"/>
          <a:lstStyle>
            <a:lvl1pPr algn="r">
              <a:defRPr sz="1200"/>
            </a:lvl1pPr>
          </a:lstStyle>
          <a:p>
            <a:fld id="{6D218F2E-CDD5-48C8-956C-D7BC3BCD9205}" type="datetimeFigureOut">
              <a:rPr lang="fr-FR" smtClean="0"/>
              <a:pPr/>
              <a:t>07/01/2019</a:t>
            </a:fld>
            <a:endParaRPr lang="fr-FR"/>
          </a:p>
        </p:txBody>
      </p:sp>
      <p:sp>
        <p:nvSpPr>
          <p:cNvPr id="4" name="Espace réservé de l'image des diapositives 3"/>
          <p:cNvSpPr>
            <a:spLocks noGrp="1" noRot="1" noChangeAspect="1"/>
          </p:cNvSpPr>
          <p:nvPr>
            <p:ph type="sldImg" idx="2"/>
          </p:nvPr>
        </p:nvSpPr>
        <p:spPr>
          <a:xfrm>
            <a:off x="896938" y="746125"/>
            <a:ext cx="4967287" cy="3727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6117" y="4722694"/>
            <a:ext cx="5408930" cy="447413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3662"/>
            <a:ext cx="2929837" cy="4971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29761" y="9443662"/>
            <a:ext cx="2929837" cy="497126"/>
          </a:xfrm>
          <a:prstGeom prst="rect">
            <a:avLst/>
          </a:prstGeom>
        </p:spPr>
        <p:txBody>
          <a:bodyPr vert="horz" lIns="91440" tIns="45720" rIns="91440" bIns="45720" rtlCol="0" anchor="b"/>
          <a:lstStyle>
            <a:lvl1pPr algn="r">
              <a:defRPr sz="1200"/>
            </a:lvl1pPr>
          </a:lstStyle>
          <a:p>
            <a:fld id="{17031F31-CC34-457D-BADB-F743EF329477}" type="slidenum">
              <a:rPr lang="fr-FR" smtClean="0"/>
              <a:pPr/>
              <a:t>‹N°›</a:t>
            </a:fld>
            <a:endParaRPr lang="fr-FR"/>
          </a:p>
        </p:txBody>
      </p:sp>
    </p:spTree>
    <p:extLst>
      <p:ext uri="{BB962C8B-B14F-4D97-AF65-F5344CB8AC3E}">
        <p14:creationId xmlns:p14="http://schemas.microsoft.com/office/powerpoint/2010/main" val="919353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2</a:t>
            </a:fld>
            <a:endParaRPr lang="fr-FR"/>
          </a:p>
        </p:txBody>
      </p:sp>
    </p:spTree>
    <p:extLst>
      <p:ext uri="{BB962C8B-B14F-4D97-AF65-F5344CB8AC3E}">
        <p14:creationId xmlns:p14="http://schemas.microsoft.com/office/powerpoint/2010/main" val="3126962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3</a:t>
            </a:fld>
            <a:endParaRPr lang="fr-FR"/>
          </a:p>
        </p:txBody>
      </p:sp>
    </p:spTree>
    <p:extLst>
      <p:ext uri="{BB962C8B-B14F-4D97-AF65-F5344CB8AC3E}">
        <p14:creationId xmlns:p14="http://schemas.microsoft.com/office/powerpoint/2010/main" val="1990591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4</a:t>
            </a:fld>
            <a:endParaRPr lang="fr-FR"/>
          </a:p>
        </p:txBody>
      </p:sp>
    </p:spTree>
    <p:extLst>
      <p:ext uri="{BB962C8B-B14F-4D97-AF65-F5344CB8AC3E}">
        <p14:creationId xmlns:p14="http://schemas.microsoft.com/office/powerpoint/2010/main" val="1990591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5</a:t>
            </a:fld>
            <a:endParaRPr lang="fr-FR"/>
          </a:p>
        </p:txBody>
      </p:sp>
    </p:spTree>
    <p:extLst>
      <p:ext uri="{BB962C8B-B14F-4D97-AF65-F5344CB8AC3E}">
        <p14:creationId xmlns:p14="http://schemas.microsoft.com/office/powerpoint/2010/main" val="2688611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6</a:t>
            </a:fld>
            <a:endParaRPr lang="fr-FR"/>
          </a:p>
        </p:txBody>
      </p:sp>
    </p:spTree>
    <p:extLst>
      <p:ext uri="{BB962C8B-B14F-4D97-AF65-F5344CB8AC3E}">
        <p14:creationId xmlns:p14="http://schemas.microsoft.com/office/powerpoint/2010/main" val="268861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7</a:t>
            </a:fld>
            <a:endParaRPr lang="fr-FR"/>
          </a:p>
        </p:txBody>
      </p:sp>
    </p:spTree>
    <p:extLst>
      <p:ext uri="{BB962C8B-B14F-4D97-AF65-F5344CB8AC3E}">
        <p14:creationId xmlns:p14="http://schemas.microsoft.com/office/powerpoint/2010/main" val="268861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9</a:t>
            </a:fld>
            <a:endParaRPr lang="fr-FR"/>
          </a:p>
        </p:txBody>
      </p:sp>
    </p:spTree>
    <p:extLst>
      <p:ext uri="{BB962C8B-B14F-4D97-AF65-F5344CB8AC3E}">
        <p14:creationId xmlns:p14="http://schemas.microsoft.com/office/powerpoint/2010/main" val="2361038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14</a:t>
            </a:fld>
            <a:endParaRPr lang="fr-FR"/>
          </a:p>
        </p:txBody>
      </p:sp>
    </p:spTree>
    <p:extLst>
      <p:ext uri="{BB962C8B-B14F-4D97-AF65-F5344CB8AC3E}">
        <p14:creationId xmlns:p14="http://schemas.microsoft.com/office/powerpoint/2010/main" val="199059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FR"/>
              <a:t>Comme plan de travail, nous allons voir successivement </a:t>
            </a:r>
          </a:p>
        </p:txBody>
      </p:sp>
      <p:sp>
        <p:nvSpPr>
          <p:cNvPr id="8196" name="Espace réservé de la date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C966483-5B02-45EC-A8E4-5437B80D4EF9}" type="datetime1">
              <a:rPr lang="fr-FR" smtClean="0"/>
              <a:pPr fontAlgn="base">
                <a:spcBef>
                  <a:spcPct val="0"/>
                </a:spcBef>
                <a:spcAft>
                  <a:spcPct val="0"/>
                </a:spcAft>
              </a:pPr>
              <a:t>07/01/2019</a:t>
            </a:fld>
            <a:endParaRPr lang="fr-FR"/>
          </a:p>
        </p:txBody>
      </p:sp>
      <p:sp>
        <p:nvSpPr>
          <p:cNvPr id="8197" name="Espace réservé du pied de page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r>
              <a:rPr lang="fr-FR"/>
              <a:t>Hicham BARKIA/ Thèse Doctorat National</a:t>
            </a:r>
          </a:p>
        </p:txBody>
      </p:sp>
      <p:sp>
        <p:nvSpPr>
          <p:cNvPr id="8198" name="Espace réservé du numéro de diapositive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1E207AB-E0F4-4FC4-8ABE-26D3C8B84408}" type="slidenum">
              <a:rPr lang="fr-FR" smtClean="0"/>
              <a:pPr fontAlgn="base">
                <a:spcBef>
                  <a:spcPct val="0"/>
                </a:spcBef>
                <a:spcAft>
                  <a:spcPct val="0"/>
                </a:spcAft>
              </a:pPr>
              <a:t>15</a:t>
            </a:fld>
            <a:endParaRPr lang="fr-FR"/>
          </a:p>
        </p:txBody>
      </p:sp>
    </p:spTree>
    <p:extLst>
      <p:ext uri="{BB962C8B-B14F-4D97-AF65-F5344CB8AC3E}">
        <p14:creationId xmlns:p14="http://schemas.microsoft.com/office/powerpoint/2010/main" val="9568046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pic>
        <p:nvPicPr>
          <p:cNvPr id="9" name="Image 8"/>
          <p:cNvPicPr/>
          <p:nvPr/>
        </p:nvPicPr>
        <p:blipFill>
          <a:blip r:embed="rId2" cstate="print"/>
          <a:srcRect/>
          <a:stretch>
            <a:fillRect/>
          </a:stretch>
        </p:blipFill>
        <p:spPr bwMode="auto">
          <a:xfrm>
            <a:off x="107504" y="260648"/>
            <a:ext cx="8964488" cy="216024"/>
          </a:xfrm>
          <a:prstGeom prst="rect">
            <a:avLst/>
          </a:prstGeom>
          <a:noFill/>
          <a:ln w="9525">
            <a:noFill/>
            <a:miter lim="800000"/>
            <a:headEnd/>
            <a:tailEnd/>
          </a:ln>
        </p:spPr>
      </p:pic>
      <p:sp>
        <p:nvSpPr>
          <p:cNvPr id="13" name="Espace réservé du texte 12"/>
          <p:cNvSpPr>
            <a:spLocks noGrp="1"/>
          </p:cNvSpPr>
          <p:nvPr userDrawn="1">
            <p:ph type="body" sz="quarter" idx="13"/>
          </p:nvPr>
        </p:nvSpPr>
        <p:spPr>
          <a:xfrm>
            <a:off x="539750" y="2060848"/>
            <a:ext cx="8280400" cy="2735684"/>
          </a:xfrm>
        </p:spPr>
        <p:txBody>
          <a:bodyPr anchor="ctr">
            <a:normAutofit/>
          </a:bodyPr>
          <a:lstStyle>
            <a:lvl1pPr algn="ctr">
              <a:buFontTx/>
              <a:buNone/>
              <a:defRPr sz="4000" b="1">
                <a:latin typeface="+mn-lt"/>
                <a:cs typeface="AL-Mohanad Bold" pitchFamily="2" charset="-78"/>
              </a:defRPr>
            </a:lvl1pPr>
          </a:lstStyle>
          <a:p>
            <a:pPr lvl="0"/>
            <a:r>
              <a:rPr lang="fr-FR"/>
              <a:t>Cliquez pour modifier les styles du texte du masque</a:t>
            </a:r>
          </a:p>
        </p:txBody>
      </p:sp>
      <p:sp>
        <p:nvSpPr>
          <p:cNvPr id="17" name="Espace réservé du texte 16"/>
          <p:cNvSpPr>
            <a:spLocks noGrp="1"/>
          </p:cNvSpPr>
          <p:nvPr>
            <p:ph type="body" sz="quarter" idx="14"/>
          </p:nvPr>
        </p:nvSpPr>
        <p:spPr>
          <a:xfrm>
            <a:off x="3131418" y="5589240"/>
            <a:ext cx="2952750" cy="576262"/>
          </a:xfrm>
        </p:spPr>
        <p:txBody>
          <a:bodyPr anchor="ctr">
            <a:noAutofit/>
          </a:bodyPr>
          <a:lstStyle>
            <a:lvl1pPr algn="ctr">
              <a:buNone/>
              <a:defRPr sz="1400" b="1"/>
            </a:lvl1pPr>
            <a:lvl2pPr>
              <a:buNone/>
              <a:defRPr sz="1400"/>
            </a:lvl2pPr>
            <a:lvl3pPr>
              <a:buNone/>
              <a:defRPr sz="1400"/>
            </a:lvl3pPr>
            <a:lvl4pPr>
              <a:buNone/>
              <a:defRPr sz="1400"/>
            </a:lvl4pPr>
            <a:lvl5pPr>
              <a:buNone/>
              <a:defRPr sz="1400"/>
            </a:lvl5pPr>
          </a:lstStyle>
          <a:p>
            <a:pPr lvl="0"/>
            <a:r>
              <a:rPr lang="fr-FR"/>
              <a:t>Cliquez pour modifier les styles du texte du masque</a:t>
            </a:r>
          </a:p>
        </p:txBody>
      </p:sp>
      <p:pic>
        <p:nvPicPr>
          <p:cNvPr id="7" name="Image 6"/>
          <p:cNvPicPr/>
          <p:nvPr userDrawn="1"/>
        </p:nvPicPr>
        <p:blipFill>
          <a:blip r:embed="rId3" cstate="print"/>
          <a:stretch>
            <a:fillRect/>
          </a:stretch>
        </p:blipFill>
        <p:spPr bwMode="auto">
          <a:xfrm>
            <a:off x="2253730" y="500042"/>
            <a:ext cx="4675724" cy="1461517"/>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numéro de diapositive 5"/>
          <p:cNvSpPr>
            <a:spLocks noGrp="1"/>
          </p:cNvSpPr>
          <p:nvPr>
            <p:ph type="sldNum" sz="quarter" idx="12"/>
          </p:nvPr>
        </p:nvSpPr>
        <p:spPr/>
        <p:txBody>
          <a:bodyPr/>
          <a:lstStyle/>
          <a:p>
            <a:fld id="{D3E04377-CB08-45BC-BBE7-7847619855FB}" type="slidenum">
              <a:rPr lang="fr-FR" smtClean="0"/>
              <a:pPr/>
              <a:t>‹N°›</a:t>
            </a:fld>
            <a:endParaRPr lang="fr-FR"/>
          </a:p>
        </p:txBody>
      </p:sp>
      <p:sp>
        <p:nvSpPr>
          <p:cNvPr id="7" name="Rectangle 6"/>
          <p:cNvSpPr/>
          <p:nvPr userDrawn="1"/>
        </p:nvSpPr>
        <p:spPr>
          <a:xfrm>
            <a:off x="0" y="0"/>
            <a:ext cx="9144000" cy="69269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4000" b="1" dirty="0">
              <a:solidFill>
                <a:schemeClr val="bg1"/>
              </a:solidFill>
              <a:cs typeface="AL-Mohanad Bold" pitchFamily="2" charset="-78"/>
            </a:endParaRPr>
          </a:p>
        </p:txBody>
      </p:sp>
      <p:sp>
        <p:nvSpPr>
          <p:cNvPr id="8" name="Espace réservé du texte 7"/>
          <p:cNvSpPr>
            <a:spLocks noGrp="1"/>
          </p:cNvSpPr>
          <p:nvPr>
            <p:ph type="body" sz="quarter" idx="13" hasCustomPrompt="1"/>
          </p:nvPr>
        </p:nvSpPr>
        <p:spPr>
          <a:xfrm>
            <a:off x="1" y="0"/>
            <a:ext cx="9144000" cy="692150"/>
          </a:xfrm>
        </p:spPr>
        <p:txBody>
          <a:bodyPr anchor="ctr">
            <a:noAutofit/>
          </a:bodyPr>
          <a:lstStyle>
            <a:lvl1pPr algn="ctr">
              <a:buFontTx/>
              <a:buNone/>
              <a:defRPr sz="3200" b="1">
                <a:solidFill>
                  <a:schemeClr val="bg1"/>
                </a:solidFill>
              </a:defRPr>
            </a:lvl1pPr>
            <a:lvl2pPr>
              <a:defRPr sz="3600" b="1"/>
            </a:lvl2pPr>
            <a:lvl3pPr>
              <a:defRPr sz="3600" b="1"/>
            </a:lvl3pPr>
            <a:lvl4pPr>
              <a:defRPr sz="3600" b="1"/>
            </a:lvl4pPr>
            <a:lvl5pPr>
              <a:defRPr sz="3600" b="1"/>
            </a:lvl5pPr>
          </a:lstStyle>
          <a:p>
            <a:pPr lvl="0"/>
            <a:r>
              <a:rPr lang="fr-FR" dirty="0"/>
              <a:t>Cliquez pour ajouter un texte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28650" y="6356351"/>
            <a:ext cx="2057400" cy="365125"/>
          </a:xfrm>
          <a:prstGeom prst="rect">
            <a:avLst/>
          </a:prstGeom>
        </p:spPr>
        <p:txBody>
          <a:bodyPr/>
          <a:lstStyle/>
          <a:p>
            <a:fld id="{21E0D98E-96C7-44E8-9AE2-516DE41C0598}" type="datetimeFigureOut">
              <a:rPr lang="fr-FR" smtClean="0"/>
              <a:pPr/>
              <a:t>07/01/2019</a:t>
            </a:fld>
            <a:endParaRPr lang="fr-FR"/>
          </a:p>
        </p:txBody>
      </p:sp>
      <p:sp>
        <p:nvSpPr>
          <p:cNvPr id="3" name="Espace réservé du pied de page 2"/>
          <p:cNvSpPr>
            <a:spLocks noGrp="1"/>
          </p:cNvSpPr>
          <p:nvPr>
            <p:ph type="ftr" sz="quarter" idx="11"/>
          </p:nvPr>
        </p:nvSpPr>
        <p:spPr>
          <a:xfrm>
            <a:off x="3028950" y="6356351"/>
            <a:ext cx="30861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p:txBody>
          <a:bodyPr/>
          <a:lstStyle/>
          <a:p>
            <a:fld id="{AE2E5DA6-28B4-4EDD-A864-A0E3D9DE987E}" type="slidenum">
              <a:rPr lang="fr-FR" smtClean="0"/>
              <a:pPr/>
              <a:t>‹N°›</a:t>
            </a:fld>
            <a:endParaRPr lang="fr-FR"/>
          </a:p>
        </p:txBody>
      </p:sp>
    </p:spTree>
    <p:extLst>
      <p:ext uri="{BB962C8B-B14F-4D97-AF65-F5344CB8AC3E}">
        <p14:creationId xmlns:p14="http://schemas.microsoft.com/office/powerpoint/2010/main" val="2383934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2"/>
          <p:cNvSpPr>
            <a:spLocks noGrp="1" noChangeArrowheads="1"/>
          </p:cNvSpPr>
          <p:nvPr>
            <p:ph type="ftr" sz="quarter" idx="10"/>
          </p:nvPr>
        </p:nvSpPr>
        <p:spPr>
          <a:xfrm>
            <a:off x="3124200" y="6248400"/>
            <a:ext cx="2895600" cy="457200"/>
          </a:xfrm>
          <a:prstGeom prst="rect">
            <a:avLst/>
          </a:prstGeom>
        </p:spPr>
        <p:txBody>
          <a:bodyPr/>
          <a:lstStyle>
            <a:lvl1pPr>
              <a:defRPr/>
            </a:lvl1pPr>
          </a:lstStyle>
          <a:p>
            <a:pPr>
              <a:defRPr/>
            </a:pPr>
            <a:endParaRPr lang="fr-FR"/>
          </a:p>
        </p:txBody>
      </p:sp>
      <p:sp>
        <p:nvSpPr>
          <p:cNvPr id="5" name="Rectangle 3"/>
          <p:cNvSpPr>
            <a:spLocks noGrp="1" noChangeArrowheads="1"/>
          </p:cNvSpPr>
          <p:nvPr>
            <p:ph type="sldNum" sz="quarter" idx="11"/>
          </p:nvPr>
        </p:nvSpPr>
        <p:spPr/>
        <p:txBody>
          <a:bodyPr/>
          <a:lstStyle>
            <a:lvl1pPr>
              <a:defRPr/>
            </a:lvl1pPr>
          </a:lstStyle>
          <a:p>
            <a:pPr>
              <a:defRPr/>
            </a:pPr>
            <a:fld id="{82CA8E86-82C2-490E-8C43-23F371F58248}" type="slidenum">
              <a:rPr lang="fr-FR"/>
              <a:pPr>
                <a:defRPr/>
              </a:pPr>
              <a:t>‹N°›</a:t>
            </a:fld>
            <a:endParaRPr lang="fr-FR"/>
          </a:p>
        </p:txBody>
      </p:sp>
      <p:sp>
        <p:nvSpPr>
          <p:cNvPr id="6" name="Rectangle 16"/>
          <p:cNvSpPr>
            <a:spLocks noGrp="1" noChangeArrowheads="1"/>
          </p:cNvSpPr>
          <p:nvPr>
            <p:ph type="dt" sz="half" idx="12"/>
          </p:nvPr>
        </p:nvSpPr>
        <p:spPr>
          <a:xfrm>
            <a:off x="457200" y="6245225"/>
            <a:ext cx="2133600" cy="476250"/>
          </a:xfrm>
          <a:prstGeom prst="rect">
            <a:avLst/>
          </a:prstGeom>
        </p:spPr>
        <p:txBody>
          <a:bodyPr/>
          <a:lstStyle>
            <a:lvl1pPr>
              <a:defRPr/>
            </a:lvl1pPr>
          </a:lstStyle>
          <a:p>
            <a:pPr>
              <a:defRPr/>
            </a:pPr>
            <a:endParaRPr lang="fr-FR"/>
          </a:p>
        </p:txBody>
      </p:sp>
    </p:spTree>
  </p:cSld>
  <p:clrMapOvr>
    <a:masterClrMapping/>
  </p:clrMapOvr>
  <p:transition advClick="0">
    <p:dissolv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3419872" y="6448251"/>
            <a:ext cx="2133600" cy="365125"/>
          </a:xfrm>
          <a:prstGeom prst="rect">
            <a:avLst/>
          </a:prstGeom>
        </p:spPr>
        <p:txBody>
          <a:bodyPr vert="horz" lIns="91440" tIns="45720" rIns="91440" bIns="45720" rtlCol="0" anchor="ctr"/>
          <a:lstStyle>
            <a:lvl1pPr algn="ctr">
              <a:defRPr sz="1600" b="1">
                <a:solidFill>
                  <a:schemeClr val="tx1">
                    <a:lumMod val="65000"/>
                    <a:lumOff val="35000"/>
                  </a:schemeClr>
                </a:solidFill>
              </a:defRPr>
            </a:lvl1pPr>
          </a:lstStyle>
          <a:p>
            <a:fld id="{D3E04377-CB08-45BC-BBE7-7847619855FB}" type="slidenum">
              <a:rPr lang="fr-FR" smtClean="0"/>
              <a:pPr/>
              <a:t>‹N°›</a:t>
            </a:fld>
            <a:endParaRPr lang="fr-FR"/>
          </a:p>
        </p:txBody>
      </p:sp>
      <p:pic>
        <p:nvPicPr>
          <p:cNvPr id="7" name="Image 6"/>
          <p:cNvPicPr/>
          <p:nvPr/>
        </p:nvPicPr>
        <p:blipFill>
          <a:blip r:embed="rId6" cstate="print"/>
          <a:srcRect/>
          <a:stretch>
            <a:fillRect/>
          </a:stretch>
        </p:blipFill>
        <p:spPr bwMode="auto">
          <a:xfrm>
            <a:off x="467544" y="6237312"/>
            <a:ext cx="8208912" cy="144016"/>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2"/>
          <p:cNvSpPr txBox="1">
            <a:spLocks/>
          </p:cNvSpPr>
          <p:nvPr/>
        </p:nvSpPr>
        <p:spPr>
          <a:xfrm>
            <a:off x="611349" y="2276873"/>
            <a:ext cx="5832859" cy="2448268"/>
          </a:xfrm>
          <a:prstGeom prst="rect">
            <a:avLst/>
          </a:prstGeom>
        </p:spPr>
        <p:txBody>
          <a:bodyPr vert="horz" lIns="91440" tIns="45720" rIns="91440" bIns="45720" rtlCol="0" anchor="ctr">
            <a:noAutofit/>
          </a:bodyPr>
          <a:lstStyle/>
          <a:p>
            <a:pPr algn="ctr"/>
            <a:r>
              <a:rPr kumimoji="0" lang="fr-FR" sz="3200" b="1" i="0" u="none" strike="noStrike" kern="1200" cap="none" spc="0" normalizeH="0" baseline="0" noProof="0" dirty="0">
                <a:ln>
                  <a:noFill/>
                </a:ln>
                <a:solidFill>
                  <a:srgbClr val="0070C0"/>
                </a:solidFill>
                <a:effectLst/>
                <a:uLnTx/>
                <a:uFillTx/>
              </a:rPr>
              <a:t> </a:t>
            </a:r>
            <a:r>
              <a:rPr lang="fr-FR" sz="3200" b="1" dirty="0"/>
              <a:t>Stratégies et perspectives : modèle d’éducation des enfants en situation de handicap au Maroc </a:t>
            </a:r>
            <a:endParaRPr lang="fr-FR" sz="3200" dirty="0"/>
          </a:p>
        </p:txBody>
      </p:sp>
      <p:pic>
        <p:nvPicPr>
          <p:cNvPr id="6" name="Image 2"/>
          <p:cNvPicPr>
            <a:picLocks noChangeAspect="1"/>
          </p:cNvPicPr>
          <p:nvPr/>
        </p:nvPicPr>
        <p:blipFill>
          <a:blip r:embed="rId2" cstate="print"/>
          <a:srcRect/>
          <a:stretch>
            <a:fillRect/>
          </a:stretch>
        </p:blipFill>
        <p:spPr bwMode="auto">
          <a:xfrm>
            <a:off x="6459334" y="2636912"/>
            <a:ext cx="2527860" cy="1656184"/>
          </a:xfrm>
          <a:prstGeom prst="rect">
            <a:avLst/>
          </a:prstGeom>
          <a:noFill/>
          <a:ln w="9525">
            <a:noFill/>
            <a:miter lim="800000"/>
            <a:headEnd/>
            <a:tailEnd/>
          </a:ln>
        </p:spPr>
      </p:pic>
      <p:sp>
        <p:nvSpPr>
          <p:cNvPr id="2" name="Espace réservé du texte 1">
            <a:extLst>
              <a:ext uri="{FF2B5EF4-FFF2-40B4-BE49-F238E27FC236}">
                <a16:creationId xmlns:a16="http://schemas.microsoft.com/office/drawing/2014/main" xmlns="" id="{6E862618-28B8-4580-B1EC-876AF2C15835}"/>
              </a:ext>
            </a:extLst>
          </p:cNvPr>
          <p:cNvSpPr>
            <a:spLocks noGrp="1"/>
          </p:cNvSpPr>
          <p:nvPr>
            <p:ph type="body" sz="quarter" idx="13"/>
          </p:nvPr>
        </p:nvSpPr>
        <p:spPr>
          <a:xfrm>
            <a:off x="3563888" y="5589240"/>
            <a:ext cx="2160240" cy="432048"/>
          </a:xfrm>
        </p:spPr>
        <p:txBody>
          <a:bodyPr>
            <a:normAutofit fontScale="62500" lnSpcReduction="20000"/>
          </a:bodyPr>
          <a:lstStyle/>
          <a:p>
            <a:endParaRPr lang="fr-FR" dirty="0"/>
          </a:p>
          <a:p>
            <a:endParaRPr lang="fr-FR" dirty="0"/>
          </a:p>
          <a:p>
            <a:endParaRPr lang="fr-FR" dirty="0"/>
          </a:p>
          <a:p>
            <a:endParaRPr lang="fr-FR" dirty="0"/>
          </a:p>
          <a:p>
            <a:endParaRPr lang="fr-FR" dirty="0"/>
          </a:p>
        </p:txBody>
      </p:sp>
      <p:sp>
        <p:nvSpPr>
          <p:cNvPr id="3" name="Espace réservé du texte 2">
            <a:extLst>
              <a:ext uri="{FF2B5EF4-FFF2-40B4-BE49-F238E27FC236}">
                <a16:creationId xmlns:a16="http://schemas.microsoft.com/office/drawing/2014/main" xmlns="" id="{9D527B4F-FFC3-4ECE-88F4-16A4F9B82749}"/>
              </a:ext>
            </a:extLst>
          </p:cNvPr>
          <p:cNvSpPr>
            <a:spLocks noGrp="1"/>
          </p:cNvSpPr>
          <p:nvPr>
            <p:ph type="body" sz="quarter" idx="14"/>
          </p:nvPr>
        </p:nvSpPr>
        <p:spPr>
          <a:xfrm>
            <a:off x="3203575" y="5589240"/>
            <a:ext cx="2952750" cy="580741"/>
          </a:xfrm>
        </p:spPr>
        <p:txBody>
          <a:bodyPr/>
          <a:lstStyle/>
          <a:p>
            <a:r>
              <a:rPr lang="fr-FR" dirty="0"/>
              <a:t>DIRECTION DES CURRICULA</a:t>
            </a:r>
          </a:p>
        </p:txBody>
      </p:sp>
      <p:sp>
        <p:nvSpPr>
          <p:cNvPr id="4" name="ZoneTexte 3"/>
          <p:cNvSpPr txBox="1"/>
          <p:nvPr/>
        </p:nvSpPr>
        <p:spPr>
          <a:xfrm>
            <a:off x="827584" y="6239053"/>
            <a:ext cx="7632848" cy="507831"/>
          </a:xfrm>
          <a:prstGeom prst="rect">
            <a:avLst/>
          </a:prstGeom>
          <a:noFill/>
        </p:spPr>
        <p:txBody>
          <a:bodyPr wrap="square" rtlCol="0">
            <a:spAutoFit/>
          </a:bodyPr>
          <a:lstStyle/>
          <a:p>
            <a:pPr algn="ctr"/>
            <a:r>
              <a:rPr lang="fr-FR" sz="900" b="1" dirty="0"/>
              <a:t>Séminaire </a:t>
            </a:r>
            <a:r>
              <a:rPr lang="fr-FR" sz="900" b="1" dirty="0" smtClean="0"/>
              <a:t>International</a:t>
            </a:r>
            <a:endParaRPr lang="fr-FR" sz="900" dirty="0" smtClean="0"/>
          </a:p>
          <a:p>
            <a:pPr algn="ctr"/>
            <a:r>
              <a:rPr lang="fr-FR" sz="900" b="1" dirty="0" smtClean="0"/>
              <a:t>Le Droit à une éducation inclusive :  Transition conceptuelle, transformation des pratiques et enjeux de l’évaluation</a:t>
            </a:r>
            <a:endParaRPr lang="fr-FR" sz="900" dirty="0" smtClean="0"/>
          </a:p>
          <a:p>
            <a:pPr algn="ctr"/>
            <a:r>
              <a:rPr lang="fr-FR" sz="900" b="1" dirty="0" smtClean="0"/>
              <a:t>lundi 7 et mardi 8 Janvier 2019 au siège du CSEFRS</a:t>
            </a:r>
            <a:endParaRPr lang="fr-FR" sz="9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AE2E5DA6-28B4-4EDD-A864-A0E3D9DE987E}" type="slidenum">
              <a:rPr lang="fr-FR" smtClean="0"/>
              <a:pPr/>
              <a:t>10</a:t>
            </a:fld>
            <a:endParaRPr lang="fr-FR"/>
          </a:p>
        </p:txBody>
      </p:sp>
      <p:sp>
        <p:nvSpPr>
          <p:cNvPr id="3"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buFont typeface="Arial" pitchFamily="34" charset="0"/>
              <a:buNone/>
            </a:pPr>
            <a:r>
              <a:rPr lang="fr-FR" sz="3600" b="1" cap="small" dirty="0">
                <a:solidFill>
                  <a:schemeClr val="bg1"/>
                </a:solidFill>
                <a:cs typeface="Arial" panose="020B0604020202020204" pitchFamily="34" charset="0"/>
              </a:rPr>
              <a:t>Etat des lieux</a:t>
            </a:r>
            <a:endParaRPr lang="fr-FR" altLang="fr-FR" sz="3600" b="1" cap="small" dirty="0">
              <a:solidFill>
                <a:schemeClr val="bg1"/>
              </a:solidFill>
              <a:cs typeface="Arial" panose="020B0604020202020204" pitchFamily="34" charset="0"/>
            </a:endParaRPr>
          </a:p>
        </p:txBody>
      </p:sp>
      <p:sp>
        <p:nvSpPr>
          <p:cNvPr id="5" name="Titre 8"/>
          <p:cNvSpPr txBox="1">
            <a:spLocks/>
          </p:cNvSpPr>
          <p:nvPr/>
        </p:nvSpPr>
        <p:spPr>
          <a:xfrm>
            <a:off x="498728" y="995022"/>
            <a:ext cx="8640960" cy="5194628"/>
          </a:xfrm>
          <a:prstGeom prst="rect">
            <a:avLst/>
          </a:prstGeom>
        </p:spPr>
        <p:txBody>
          <a:bodyP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fr-FR" sz="2000" b="1" i="0" u="none" strike="noStrike" kern="1200" cap="none" spc="0" normalizeH="0" baseline="0" noProof="0" dirty="0">
              <a:ln>
                <a:noFill/>
              </a:ln>
              <a:solidFill>
                <a:schemeClr val="accent1">
                  <a:lumMod val="75000"/>
                </a:schemeClr>
              </a:solidFill>
              <a:effectLst/>
              <a:uLnTx/>
              <a:uFillTx/>
              <a:ea typeface="+mj-ea"/>
              <a:cs typeface="+mj-cs"/>
            </a:endParaRPr>
          </a:p>
        </p:txBody>
      </p:sp>
      <p:sp>
        <p:nvSpPr>
          <p:cNvPr id="7" name="Titre 8"/>
          <p:cNvSpPr txBox="1">
            <a:spLocks/>
          </p:cNvSpPr>
          <p:nvPr/>
        </p:nvSpPr>
        <p:spPr>
          <a:xfrm>
            <a:off x="1763688" y="938887"/>
            <a:ext cx="5328592" cy="52518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accent1">
                    <a:lumMod val="75000"/>
                  </a:schemeClr>
                </a:solidFill>
                <a:effectLst/>
                <a:uLnTx/>
                <a:uFillTx/>
                <a:latin typeface="+mj-lt"/>
                <a:ea typeface="+mj-ea"/>
                <a:cs typeface="Arial" pitchFamily="34" charset="0"/>
              </a:rPr>
              <a:t>Des acquis à portée nationale</a:t>
            </a:r>
            <a:endParaRPr kumimoji="0" lang="fr-FR" sz="2800" b="1" i="0" u="none" strike="noStrike" kern="1200" cap="none" spc="0" normalizeH="0" baseline="0" noProof="0" dirty="0">
              <a:ln>
                <a:noFill/>
              </a:ln>
              <a:solidFill>
                <a:schemeClr val="accent1">
                  <a:lumMod val="75000"/>
                </a:schemeClr>
              </a:solidFill>
              <a:effectLst/>
              <a:uLnTx/>
              <a:uFillTx/>
              <a:latin typeface="+mj-lt"/>
              <a:ea typeface="+mj-ea"/>
              <a:cs typeface="Arial" pitchFamily="34" charset="0"/>
            </a:endParaRPr>
          </a:p>
        </p:txBody>
      </p:sp>
      <p:sp>
        <p:nvSpPr>
          <p:cNvPr id="8" name="Sous-titre 2"/>
          <p:cNvSpPr txBox="1">
            <a:spLocks/>
          </p:cNvSpPr>
          <p:nvPr/>
        </p:nvSpPr>
        <p:spPr>
          <a:xfrm>
            <a:off x="135448" y="1687504"/>
            <a:ext cx="8892480" cy="4760747"/>
          </a:xfrm>
          <a:prstGeom prst="rect">
            <a:avLst/>
          </a:prstGeom>
        </p:spPr>
        <p:txBody>
          <a:bodyPr>
            <a:noAutofit/>
          </a:bodyPr>
          <a:lstStyle/>
          <a:p>
            <a:pPr marL="269875" marR="0" lvl="0" indent="-268288"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r>
              <a:rPr kumimoji="0" lang="fr-FR" b="1" u="none" strike="noStrike" kern="1200" cap="none" spc="0" normalizeH="0" baseline="0" noProof="0" dirty="0">
                <a:ln>
                  <a:noFill/>
                </a:ln>
                <a:solidFill>
                  <a:srgbClr val="FF0000"/>
                </a:solidFill>
                <a:effectLst/>
                <a:uLnTx/>
                <a:uFillTx/>
                <a:ea typeface="+mn-ea"/>
                <a:cs typeface="Arial" pitchFamily="34" charset="0"/>
              </a:rPr>
              <a:t>Commission d’intégration </a:t>
            </a:r>
            <a:r>
              <a:rPr kumimoji="0" lang="fr-FR" b="0" u="none" strike="noStrike" kern="1200" cap="none" spc="0" normalizeH="0" baseline="0" noProof="0" dirty="0">
                <a:ln>
                  <a:noFill/>
                </a:ln>
                <a:solidFill>
                  <a:schemeClr val="tx1"/>
                </a:solidFill>
                <a:effectLst/>
                <a:uLnTx/>
                <a:uFillTx/>
                <a:ea typeface="+mn-ea"/>
                <a:cs typeface="Arial" pitchFamily="34" charset="0"/>
              </a:rPr>
              <a:t>instaurée au niveau </a:t>
            </a:r>
            <a:r>
              <a:rPr kumimoji="0" lang="fr-FR" b="0" u="none" strike="noStrike" kern="1200" cap="none" spc="0" normalizeH="0" baseline="0" noProof="0" dirty="0" smtClean="0">
                <a:ln>
                  <a:noFill/>
                </a:ln>
                <a:solidFill>
                  <a:schemeClr val="tx1"/>
                </a:solidFill>
                <a:effectLst/>
                <a:uLnTx/>
                <a:uFillTx/>
                <a:ea typeface="+mn-ea"/>
                <a:cs typeface="Arial" pitchFamily="34" charset="0"/>
              </a:rPr>
              <a:t>de chaque direction provinciale du département de l’éducation nationale qui se charge de l’organisation :</a:t>
            </a:r>
          </a:p>
          <a:p>
            <a:pPr marL="458787" lvl="1" algn="just">
              <a:spcBef>
                <a:spcPct val="20000"/>
              </a:spcBef>
              <a:defRPr/>
            </a:pPr>
            <a:r>
              <a:rPr kumimoji="0" lang="fr-FR" b="0" u="none" strike="noStrike" kern="1200" cap="none" spc="0" normalizeH="0" noProof="0" dirty="0" smtClean="0">
                <a:ln>
                  <a:noFill/>
                </a:ln>
                <a:solidFill>
                  <a:schemeClr val="tx1"/>
                </a:solidFill>
                <a:effectLst/>
                <a:uLnTx/>
                <a:uFillTx/>
                <a:ea typeface="+mn-ea"/>
                <a:cs typeface="Arial" pitchFamily="34" charset="0"/>
              </a:rPr>
              <a:t>1</a:t>
            </a:r>
            <a:r>
              <a:rPr kumimoji="0" lang="fr-FR" b="0" u="none" strike="noStrike" kern="1200" cap="none" spc="0" normalizeH="0" noProof="0" dirty="0">
                <a:ln>
                  <a:noFill/>
                </a:ln>
                <a:solidFill>
                  <a:schemeClr val="tx1"/>
                </a:solidFill>
                <a:effectLst/>
                <a:uLnTx/>
                <a:uFillTx/>
                <a:ea typeface="+mn-ea"/>
                <a:cs typeface="Arial" pitchFamily="34" charset="0"/>
              </a:rPr>
              <a:t>)</a:t>
            </a:r>
            <a:r>
              <a:rPr kumimoji="0" lang="fr-FR" b="0" u="none" strike="noStrike" kern="1200" cap="none" spc="0" normalizeH="0" baseline="0" noProof="0" dirty="0">
                <a:ln>
                  <a:noFill/>
                </a:ln>
                <a:solidFill>
                  <a:schemeClr val="tx1"/>
                </a:solidFill>
                <a:effectLst/>
                <a:uLnTx/>
                <a:uFillTx/>
                <a:ea typeface="+mn-ea"/>
                <a:cs typeface="Arial" pitchFamily="34" charset="0"/>
              </a:rPr>
              <a:t> </a:t>
            </a:r>
            <a:r>
              <a:rPr lang="fr-FR" noProof="0" dirty="0">
                <a:cs typeface="Arial" pitchFamily="34" charset="0"/>
              </a:rPr>
              <a:t>d</a:t>
            </a:r>
            <a:r>
              <a:rPr kumimoji="0" lang="fr-FR" b="0" u="none" strike="noStrike" kern="1200" cap="none" spc="0" normalizeH="0" baseline="0" noProof="0" dirty="0" smtClean="0">
                <a:ln>
                  <a:noFill/>
                </a:ln>
                <a:solidFill>
                  <a:schemeClr val="tx1"/>
                </a:solidFill>
                <a:effectLst/>
                <a:uLnTx/>
                <a:uFillTx/>
                <a:ea typeface="+mn-ea"/>
                <a:cs typeface="Arial" pitchFamily="34" charset="0"/>
              </a:rPr>
              <a:t>es </a:t>
            </a:r>
            <a:r>
              <a:rPr kumimoji="0" lang="fr-FR" b="0" u="none" strike="noStrike" kern="1200" cap="none" spc="0" normalizeH="0" baseline="0" noProof="0" dirty="0">
                <a:ln>
                  <a:noFill/>
                </a:ln>
                <a:solidFill>
                  <a:schemeClr val="tx1"/>
                </a:solidFill>
                <a:effectLst/>
                <a:uLnTx/>
                <a:uFillTx/>
                <a:ea typeface="+mn-ea"/>
                <a:cs typeface="Arial" pitchFamily="34" charset="0"/>
              </a:rPr>
              <a:t>procédures d’inscription et d’orientation des E.S.H,</a:t>
            </a:r>
            <a:r>
              <a:rPr kumimoji="0" lang="fr-FR" b="0" u="none" strike="noStrike" kern="1200" cap="none" spc="0" normalizeH="0" noProof="0" dirty="0">
                <a:ln>
                  <a:noFill/>
                </a:ln>
                <a:solidFill>
                  <a:schemeClr val="tx1"/>
                </a:solidFill>
                <a:effectLst/>
                <a:uLnTx/>
                <a:uFillTx/>
                <a:ea typeface="+mn-ea"/>
                <a:cs typeface="Arial" pitchFamily="34" charset="0"/>
              </a:rPr>
              <a:t> </a:t>
            </a:r>
            <a:endParaRPr kumimoji="0" lang="fr-FR" b="0" u="none" strike="noStrike" kern="1200" cap="none" spc="0" normalizeH="0" noProof="0" dirty="0" smtClean="0">
              <a:ln>
                <a:noFill/>
              </a:ln>
              <a:solidFill>
                <a:schemeClr val="tx1"/>
              </a:solidFill>
              <a:effectLst/>
              <a:uLnTx/>
              <a:uFillTx/>
              <a:ea typeface="+mn-ea"/>
              <a:cs typeface="Arial" pitchFamily="34" charset="0"/>
            </a:endParaRPr>
          </a:p>
          <a:p>
            <a:pPr marL="458787" lvl="1" algn="just">
              <a:spcBef>
                <a:spcPct val="20000"/>
              </a:spcBef>
              <a:defRPr/>
            </a:pPr>
            <a:r>
              <a:rPr kumimoji="0" lang="fr-FR" b="0" u="none" strike="noStrike" kern="1200" cap="none" spc="0" normalizeH="0" noProof="0" dirty="0" smtClean="0">
                <a:ln>
                  <a:noFill/>
                </a:ln>
                <a:solidFill>
                  <a:schemeClr val="tx1"/>
                </a:solidFill>
                <a:effectLst/>
                <a:uLnTx/>
                <a:uFillTx/>
                <a:ea typeface="+mn-ea"/>
                <a:cs typeface="Arial" pitchFamily="34" charset="0"/>
              </a:rPr>
              <a:t>2</a:t>
            </a:r>
            <a:r>
              <a:rPr kumimoji="0" lang="fr-FR" b="0" u="none" strike="noStrike" kern="1200" cap="none" spc="0" normalizeH="0" noProof="0" dirty="0">
                <a:ln>
                  <a:noFill/>
                </a:ln>
                <a:solidFill>
                  <a:schemeClr val="tx1"/>
                </a:solidFill>
                <a:effectLst/>
                <a:uLnTx/>
                <a:uFillTx/>
                <a:ea typeface="+mn-ea"/>
                <a:cs typeface="Arial" pitchFamily="34" charset="0"/>
              </a:rPr>
              <a:t>) </a:t>
            </a:r>
            <a:r>
              <a:rPr kumimoji="0" lang="fr-FR" b="0" u="none" strike="noStrike" kern="1200" cap="none" spc="0" normalizeH="0" noProof="0" dirty="0" smtClean="0">
                <a:ln>
                  <a:noFill/>
                </a:ln>
                <a:solidFill>
                  <a:schemeClr val="tx1"/>
                </a:solidFill>
                <a:effectLst/>
                <a:uLnTx/>
                <a:uFillTx/>
                <a:ea typeface="+mn-ea"/>
                <a:cs typeface="Arial" pitchFamily="34" charset="0"/>
              </a:rPr>
              <a:t>des </a:t>
            </a:r>
            <a:r>
              <a:rPr kumimoji="0" lang="fr-FR" b="0" u="none" strike="noStrike" kern="1200" cap="none" spc="0" normalizeH="0" noProof="0" dirty="0">
                <a:ln>
                  <a:noFill/>
                </a:ln>
                <a:solidFill>
                  <a:schemeClr val="tx1"/>
                </a:solidFill>
                <a:effectLst/>
                <a:uLnTx/>
                <a:uFillTx/>
                <a:ea typeface="+mn-ea"/>
                <a:cs typeface="Arial" pitchFamily="34" charset="0"/>
              </a:rPr>
              <a:t>normes des espaces </a:t>
            </a:r>
            <a:r>
              <a:rPr kumimoji="0" lang="fr-FR" b="0" u="none" strike="noStrike" kern="1200" cap="none" spc="0" normalizeH="0" noProof="0" dirty="0" smtClean="0">
                <a:ln>
                  <a:noFill/>
                </a:ln>
                <a:solidFill>
                  <a:schemeClr val="tx1"/>
                </a:solidFill>
                <a:effectLst/>
                <a:uLnTx/>
                <a:uFillTx/>
                <a:ea typeface="+mn-ea"/>
                <a:cs typeface="Arial" pitchFamily="34" charset="0"/>
              </a:rPr>
              <a:t>d’accueil</a:t>
            </a:r>
            <a:r>
              <a:rPr kumimoji="0" lang="fr-FR" b="0" u="none" strike="noStrike" kern="1200" cap="none" spc="0" normalizeH="0" noProof="0" dirty="0">
                <a:ln>
                  <a:noFill/>
                </a:ln>
                <a:solidFill>
                  <a:schemeClr val="tx1"/>
                </a:solidFill>
                <a:effectLst/>
                <a:uLnTx/>
                <a:uFillTx/>
                <a:ea typeface="+mn-ea"/>
                <a:cs typeface="Arial" pitchFamily="34" charset="0"/>
              </a:rPr>
              <a:t>, </a:t>
            </a:r>
            <a:endParaRPr kumimoji="0" lang="fr-FR" b="0" u="none" strike="noStrike" kern="1200" cap="none" spc="0" normalizeH="0" noProof="0" dirty="0" smtClean="0">
              <a:ln>
                <a:noFill/>
              </a:ln>
              <a:solidFill>
                <a:schemeClr val="tx1"/>
              </a:solidFill>
              <a:effectLst/>
              <a:uLnTx/>
              <a:uFillTx/>
              <a:ea typeface="+mn-ea"/>
              <a:cs typeface="Arial" pitchFamily="34" charset="0"/>
            </a:endParaRPr>
          </a:p>
          <a:p>
            <a:pPr marL="458787" lvl="1" algn="just">
              <a:spcBef>
                <a:spcPct val="20000"/>
              </a:spcBef>
              <a:defRPr/>
            </a:pPr>
            <a:r>
              <a:rPr kumimoji="0" lang="fr-FR" b="0" u="none" strike="noStrike" kern="1200" cap="none" spc="0" normalizeH="0" noProof="0" dirty="0" smtClean="0">
                <a:ln>
                  <a:noFill/>
                </a:ln>
                <a:solidFill>
                  <a:schemeClr val="tx1"/>
                </a:solidFill>
                <a:effectLst/>
                <a:uLnTx/>
                <a:uFillTx/>
                <a:ea typeface="+mn-ea"/>
                <a:cs typeface="Arial" pitchFamily="34" charset="0"/>
              </a:rPr>
              <a:t>3) </a:t>
            </a:r>
            <a:r>
              <a:rPr lang="fr-FR" dirty="0">
                <a:cs typeface="Arial" pitchFamily="34" charset="0"/>
              </a:rPr>
              <a:t>d</a:t>
            </a:r>
            <a:r>
              <a:rPr kumimoji="0" lang="fr-FR" b="0" u="none" strike="noStrike" kern="1200" cap="none" spc="0" normalizeH="0" baseline="0" noProof="0" dirty="0" smtClean="0">
                <a:ln>
                  <a:noFill/>
                </a:ln>
                <a:solidFill>
                  <a:schemeClr val="tx1"/>
                </a:solidFill>
                <a:effectLst/>
                <a:uLnTx/>
                <a:uFillTx/>
                <a:ea typeface="+mn-ea"/>
                <a:cs typeface="Arial" pitchFamily="34" charset="0"/>
              </a:rPr>
              <a:t>es </a:t>
            </a:r>
            <a:r>
              <a:rPr kumimoji="0" lang="fr-FR" b="0" u="none" strike="noStrike" kern="1200" cap="none" spc="0" normalizeH="0" baseline="0" noProof="0" dirty="0">
                <a:ln>
                  <a:noFill/>
                </a:ln>
                <a:solidFill>
                  <a:schemeClr val="tx1"/>
                </a:solidFill>
                <a:effectLst/>
                <a:uLnTx/>
                <a:uFillTx/>
                <a:ea typeface="+mn-ea"/>
                <a:cs typeface="Arial" pitchFamily="34" charset="0"/>
              </a:rPr>
              <a:t>critères de sélection des enseignants</a:t>
            </a:r>
            <a:r>
              <a:rPr kumimoji="0" lang="fr-FR" b="0" u="none" strike="noStrike" kern="1200" cap="none" spc="0" normalizeH="0" baseline="0" noProof="0" dirty="0" smtClean="0">
                <a:ln>
                  <a:noFill/>
                </a:ln>
                <a:solidFill>
                  <a:schemeClr val="tx1"/>
                </a:solidFill>
                <a:effectLst/>
                <a:uLnTx/>
                <a:uFillTx/>
                <a:ea typeface="+mn-ea"/>
                <a:cs typeface="Arial" pitchFamily="34" charset="0"/>
              </a:rPr>
              <a:t>….;</a:t>
            </a:r>
          </a:p>
          <a:p>
            <a:pPr marL="269875" marR="0" lvl="0" indent="-268288"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defRPr/>
            </a:pPr>
            <a:endParaRPr kumimoji="0" lang="fr-FR" b="0" u="none" strike="noStrike" kern="1200" cap="none" spc="0" normalizeH="0" baseline="0" noProof="0" dirty="0">
              <a:ln>
                <a:noFill/>
              </a:ln>
              <a:solidFill>
                <a:schemeClr val="tx1"/>
              </a:solidFill>
              <a:effectLst/>
              <a:uLnTx/>
              <a:uFillTx/>
              <a:ea typeface="+mn-ea"/>
              <a:cs typeface="Arial" pitchFamily="34" charset="0"/>
            </a:endParaRPr>
          </a:p>
          <a:p>
            <a:pPr marL="269875" indent="-268288" algn="just">
              <a:spcBef>
                <a:spcPct val="20000"/>
              </a:spcBef>
              <a:buFont typeface="Wingdings" panose="05000000000000000000" pitchFamily="2" charset="2"/>
              <a:buChar char="Ø"/>
              <a:defRPr/>
            </a:pPr>
            <a:r>
              <a:rPr lang="fr-FR" b="1" dirty="0">
                <a:solidFill>
                  <a:srgbClr val="FF0000"/>
                </a:solidFill>
                <a:cs typeface="Arial" pitchFamily="34" charset="0"/>
              </a:rPr>
              <a:t>Commission médicale provinciale</a:t>
            </a:r>
            <a:r>
              <a:rPr lang="fr-FR" dirty="0">
                <a:cs typeface="Arial" pitchFamily="34" charset="0"/>
              </a:rPr>
              <a:t> (Santé) et la </a:t>
            </a:r>
            <a:r>
              <a:rPr lang="fr-FR" b="1" dirty="0">
                <a:solidFill>
                  <a:srgbClr val="FF0000"/>
                </a:solidFill>
                <a:cs typeface="Arial" pitchFamily="34" charset="0"/>
              </a:rPr>
              <a:t>commission </a:t>
            </a:r>
            <a:r>
              <a:rPr lang="fr-FR" b="1" dirty="0" smtClean="0">
                <a:solidFill>
                  <a:srgbClr val="FF0000"/>
                </a:solidFill>
                <a:cs typeface="Arial" pitchFamily="34" charset="0"/>
              </a:rPr>
              <a:t>régionale </a:t>
            </a:r>
            <a:r>
              <a:rPr lang="fr-FR" b="1" dirty="0">
                <a:solidFill>
                  <a:srgbClr val="FF0000"/>
                </a:solidFill>
                <a:cs typeface="Arial" pitchFamily="34" charset="0"/>
              </a:rPr>
              <a:t>d’accueil et d’orientation </a:t>
            </a:r>
            <a:r>
              <a:rPr lang="fr-FR" dirty="0">
                <a:cs typeface="Arial" pitchFamily="34" charset="0"/>
              </a:rPr>
              <a:t>du (</a:t>
            </a:r>
            <a:r>
              <a:rPr lang="fr-FR" dirty="0" smtClean="0">
                <a:cs typeface="Arial" pitchFamily="34" charset="0"/>
              </a:rPr>
              <a:t>MENFPESRS) </a:t>
            </a:r>
            <a:r>
              <a:rPr lang="fr-FR" dirty="0">
                <a:cs typeface="Arial" pitchFamily="34" charset="0"/>
              </a:rPr>
              <a:t>pour traiter correctement les dossiers de l’intégration scolaire des enfants à besoins spécifiques dans les délais prévus, et accompagner le processus de la scolarisation des enfants en situation d’handicap</a:t>
            </a:r>
            <a:r>
              <a:rPr lang="fr-FR" dirty="0" smtClean="0">
                <a:cs typeface="Arial" pitchFamily="34" charset="0"/>
              </a:rPr>
              <a:t>;</a:t>
            </a:r>
          </a:p>
          <a:p>
            <a:pPr marL="269875" indent="-268288" algn="just">
              <a:spcBef>
                <a:spcPct val="20000"/>
              </a:spcBef>
              <a:buFont typeface="Wingdings" panose="05000000000000000000" pitchFamily="2" charset="2"/>
              <a:buChar char="Ø"/>
              <a:defRPr/>
            </a:pPr>
            <a:endParaRPr lang="fr-FR" dirty="0">
              <a:cs typeface="Arial" pitchFamily="34" charset="0"/>
            </a:endParaRPr>
          </a:p>
          <a:p>
            <a:pPr marL="269875" indent="-268288" algn="just">
              <a:spcBef>
                <a:spcPct val="20000"/>
              </a:spcBef>
              <a:buFont typeface="Wingdings" panose="05000000000000000000" pitchFamily="2" charset="2"/>
              <a:buChar char="Ø"/>
              <a:defRPr/>
            </a:pPr>
            <a:r>
              <a:rPr kumimoji="0" lang="fr-FR" b="1" u="none" strike="noStrike" kern="1200" cap="none" spc="0" normalizeH="0" baseline="0" noProof="0" dirty="0">
                <a:ln>
                  <a:noFill/>
                </a:ln>
                <a:solidFill>
                  <a:srgbClr val="FF0000"/>
                </a:solidFill>
                <a:effectLst/>
                <a:uLnTx/>
                <a:uFillTx/>
                <a:cs typeface="Arial" pitchFamily="34" charset="0"/>
              </a:rPr>
              <a:t>L’adaptation des examens et des contrôles continus des élèves a besoins spécifiques aux niveaux du Primaire, collège et lycée et </a:t>
            </a:r>
            <a:r>
              <a:rPr lang="fr-FR" b="1" dirty="0">
                <a:solidFill>
                  <a:srgbClr val="FF0000"/>
                </a:solidFill>
                <a:cs typeface="Arial" pitchFamily="34" charset="0"/>
              </a:rPr>
              <a:t>depuis 2015</a:t>
            </a:r>
            <a:r>
              <a:rPr lang="fr-FR" dirty="0">
                <a:cs typeface="Arial" pitchFamily="34" charset="0"/>
              </a:rPr>
              <a:t>, adaptation de l’examen du baccalauréat et des normes de correction des épreuves pour les candidats en situation d’handicap.</a:t>
            </a:r>
            <a:endParaRPr kumimoji="0" lang="fr-FR" b="0" u="none" strike="noStrike" kern="1200" cap="none" spc="0" normalizeH="0" baseline="0" noProof="0" dirty="0">
              <a:ln>
                <a:noFill/>
              </a:ln>
              <a:solidFill>
                <a:schemeClr val="tx1"/>
              </a:solidFill>
              <a:effectLst/>
              <a:uLnTx/>
              <a:uFillTx/>
              <a:ea typeface="+mn-ea"/>
              <a:cs typeface="Arial" pitchFamily="34" charset="0"/>
            </a:endParaRPr>
          </a:p>
          <a:p>
            <a:pPr marL="571500" marR="0" lvl="0" indent="-5715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b="0" i="0" u="none" strike="noStrike" kern="1200" cap="none" spc="0" normalizeH="0" baseline="0" noProof="0" dirty="0">
              <a:ln>
                <a:noFill/>
              </a:ln>
              <a:solidFill>
                <a:schemeClr val="tx1"/>
              </a:solidFill>
              <a:effectLst/>
              <a:uLnTx/>
              <a:uFillTx/>
              <a:ea typeface="+mn-ea"/>
              <a:cs typeface="Arial" pitchFamily="34" charset="0"/>
            </a:endParaRPr>
          </a:p>
          <a:p>
            <a:pPr marL="571500" marR="0" lvl="0" indent="-5715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0" lang="fr-FR" b="0" i="0" u="none" strike="noStrike" kern="1200" cap="none" spc="0" normalizeH="0" baseline="0" noProof="0" dirty="0">
              <a:ln>
                <a:noFill/>
              </a:ln>
              <a:solidFill>
                <a:schemeClr val="tx1"/>
              </a:solidFill>
              <a:effectLst/>
              <a:uLnTx/>
              <a:uFillTx/>
              <a:ea typeface="+mn-ea"/>
              <a:cs typeface="Arial" pitchFamily="34" charset="0"/>
            </a:endParaRPr>
          </a:p>
          <a:p>
            <a:pPr marL="571500" marR="0" lvl="0" indent="-571500" algn="just" defTabSz="914400" rtl="0" eaLnBrk="1" fontAlgn="auto" latinLnBrk="0" hangingPunct="1">
              <a:lnSpc>
                <a:spcPct val="100000"/>
              </a:lnSpc>
              <a:spcBef>
                <a:spcPct val="20000"/>
              </a:spcBef>
              <a:spcAft>
                <a:spcPts val="0"/>
              </a:spcAft>
              <a:buClrTx/>
              <a:buSzTx/>
              <a:buFont typeface="Wingdings" panose="05000000000000000000" pitchFamily="2" charset="2"/>
              <a:buChar char="Ø"/>
              <a:tabLst/>
              <a:defRPr/>
            </a:pPr>
            <a:endParaRPr kumimoji="0" lang="fr-FR" b="0" i="1" u="none" strike="noStrike" kern="1200" cap="none" spc="0" normalizeH="0" baseline="0" noProof="0" dirty="0">
              <a:ln>
                <a:noFill/>
              </a:ln>
              <a:solidFill>
                <a:schemeClr val="tx1"/>
              </a:solidFill>
              <a:effectLst/>
              <a:uLnTx/>
              <a:uFillTx/>
              <a:ea typeface="+mn-ea"/>
              <a:cs typeface="Arial" pitchFamily="34" charset="0"/>
            </a:endParaRPr>
          </a:p>
        </p:txBody>
      </p:sp>
    </p:spTree>
    <p:extLst>
      <p:ext uri="{BB962C8B-B14F-4D97-AF65-F5344CB8AC3E}">
        <p14:creationId xmlns:p14="http://schemas.microsoft.com/office/powerpoint/2010/main" val="91999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AE2E5DA6-28B4-4EDD-A864-A0E3D9DE987E}" type="slidenum">
              <a:rPr lang="fr-FR" smtClean="0"/>
              <a:pPr/>
              <a:t>11</a:t>
            </a:fld>
            <a:endParaRPr lang="fr-FR"/>
          </a:p>
        </p:txBody>
      </p:sp>
      <p:sp>
        <p:nvSpPr>
          <p:cNvPr id="3"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buFont typeface="Arial" pitchFamily="34" charset="0"/>
              <a:buNone/>
            </a:pPr>
            <a:r>
              <a:rPr lang="fr-FR" sz="3600" b="1" cap="small" dirty="0">
                <a:solidFill>
                  <a:schemeClr val="bg1"/>
                </a:solidFill>
                <a:cs typeface="Arial" panose="020B0604020202020204" pitchFamily="34" charset="0"/>
              </a:rPr>
              <a:t>Etat des lieux</a:t>
            </a:r>
            <a:endParaRPr lang="fr-FR" altLang="fr-FR" sz="3600" b="1" cap="small" dirty="0">
              <a:solidFill>
                <a:schemeClr val="bg1"/>
              </a:solidFill>
              <a:cs typeface="Arial" panose="020B0604020202020204" pitchFamily="34" charset="0"/>
            </a:endParaRPr>
          </a:p>
        </p:txBody>
      </p:sp>
      <p:sp>
        <p:nvSpPr>
          <p:cNvPr id="5" name="Titre 8"/>
          <p:cNvSpPr txBox="1">
            <a:spLocks/>
          </p:cNvSpPr>
          <p:nvPr/>
        </p:nvSpPr>
        <p:spPr>
          <a:xfrm>
            <a:off x="395536" y="898668"/>
            <a:ext cx="8640960" cy="5194628"/>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900" b="1" i="0" u="none" strike="noStrike" kern="1200" cap="none" spc="0" normalizeH="0" baseline="0" noProof="0" dirty="0" smtClean="0">
                <a:ln>
                  <a:noFill/>
                </a:ln>
                <a:solidFill>
                  <a:schemeClr val="accent1">
                    <a:lumMod val="75000"/>
                  </a:schemeClr>
                </a:solidFill>
                <a:effectLst/>
                <a:uLnTx/>
                <a:uFillTx/>
                <a:ea typeface="+mj-ea"/>
                <a:cs typeface="+mj-cs"/>
              </a:rPr>
              <a:t>Des acquis à portées limitées</a:t>
            </a:r>
            <a:endParaRPr kumimoji="0" lang="fr-FR" sz="2900" b="1" i="0" u="none" strike="noStrike" kern="1200" cap="none" spc="0" normalizeH="0" baseline="0" noProof="0" dirty="0">
              <a:ln>
                <a:noFill/>
              </a:ln>
              <a:solidFill>
                <a:schemeClr val="accent1">
                  <a:lumMod val="75000"/>
                </a:schemeClr>
              </a:solidFill>
              <a:effectLst/>
              <a:uLnTx/>
              <a:uFillTx/>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fr-FR" sz="2000" b="1" i="0" u="none" strike="noStrike" kern="1200" cap="none" spc="0" normalizeH="0" baseline="0" noProof="0" dirty="0">
              <a:ln>
                <a:noFill/>
              </a:ln>
              <a:solidFill>
                <a:schemeClr val="accent1">
                  <a:lumMod val="75000"/>
                </a:schemeClr>
              </a:solidFill>
              <a:effectLst/>
              <a:uLnTx/>
              <a:uFillTx/>
              <a:ea typeface="+mj-ea"/>
              <a:cs typeface="+mj-cs"/>
            </a:endParaRPr>
          </a:p>
        </p:txBody>
      </p:sp>
      <p:sp>
        <p:nvSpPr>
          <p:cNvPr id="6" name="Rectangle 5"/>
          <p:cNvSpPr/>
          <p:nvPr/>
        </p:nvSpPr>
        <p:spPr>
          <a:xfrm>
            <a:off x="0" y="1597829"/>
            <a:ext cx="9036496" cy="4832092"/>
          </a:xfrm>
          <a:prstGeom prst="rect">
            <a:avLst/>
          </a:prstGeom>
        </p:spPr>
        <p:txBody>
          <a:bodyPr wrap="square">
            <a:spAutoFit/>
          </a:bodyPr>
          <a:lstStyle/>
          <a:p>
            <a:pPr marL="269875" indent="-269875" algn="just">
              <a:buFont typeface="Wingdings" panose="05000000000000000000" pitchFamily="2" charset="2"/>
              <a:buChar char="Ø"/>
            </a:pPr>
            <a:r>
              <a:rPr lang="fr-FR" sz="2800" dirty="0" smtClean="0"/>
              <a:t>Mise en place de </a:t>
            </a:r>
            <a:r>
              <a:rPr lang="fr-FR" sz="2800" b="1" dirty="0" smtClean="0">
                <a:solidFill>
                  <a:schemeClr val="accent1">
                    <a:lumMod val="50000"/>
                  </a:schemeClr>
                </a:solidFill>
              </a:rPr>
              <a:t>l’Auxiliaire </a:t>
            </a:r>
            <a:r>
              <a:rPr lang="fr-FR" sz="2800" b="1" dirty="0">
                <a:solidFill>
                  <a:schemeClr val="accent1">
                    <a:lumMod val="50000"/>
                  </a:schemeClr>
                </a:solidFill>
              </a:rPr>
              <a:t>de vie scolaire </a:t>
            </a:r>
            <a:r>
              <a:rPr lang="fr-FR" sz="2800" dirty="0"/>
              <a:t>en partenariat avec les </a:t>
            </a:r>
            <a:r>
              <a:rPr lang="fr-FR" sz="2800" dirty="0" smtClean="0"/>
              <a:t>associations (159 auxiliaires dans les classes intégrées) ;</a:t>
            </a:r>
          </a:p>
          <a:p>
            <a:pPr marL="269875" indent="-269875" algn="just">
              <a:buFont typeface="Wingdings" panose="05000000000000000000" pitchFamily="2" charset="2"/>
              <a:buChar char="Ø"/>
            </a:pPr>
            <a:endParaRPr lang="fr-FR" sz="2800" dirty="0"/>
          </a:p>
          <a:p>
            <a:pPr marL="269875" indent="-269875" algn="just">
              <a:buFont typeface="Wingdings" panose="05000000000000000000" pitchFamily="2" charset="2"/>
              <a:buChar char="Ø"/>
            </a:pPr>
            <a:r>
              <a:rPr lang="fr-FR" sz="2800" b="1" dirty="0">
                <a:solidFill>
                  <a:schemeClr val="accent1">
                    <a:lumMod val="50000"/>
                  </a:schemeClr>
                </a:solidFill>
              </a:rPr>
              <a:t>Suivi personnalisé de </a:t>
            </a:r>
            <a:r>
              <a:rPr lang="fr-FR" sz="2800" b="1" dirty="0" smtClean="0">
                <a:solidFill>
                  <a:schemeClr val="accent1">
                    <a:lumMod val="50000"/>
                  </a:schemeClr>
                </a:solidFill>
              </a:rPr>
              <a:t>l’élève </a:t>
            </a:r>
            <a:r>
              <a:rPr lang="fr-FR" sz="2800" b="1" dirty="0">
                <a:solidFill>
                  <a:schemeClr val="accent1">
                    <a:lumMod val="50000"/>
                  </a:schemeClr>
                </a:solidFill>
              </a:rPr>
              <a:t>dans la classe ordinaire et classe </a:t>
            </a:r>
            <a:r>
              <a:rPr lang="fr-FR" sz="2800" b="1" dirty="0" smtClean="0">
                <a:solidFill>
                  <a:schemeClr val="accent1">
                    <a:lumMod val="50000"/>
                  </a:schemeClr>
                </a:solidFill>
              </a:rPr>
              <a:t>intégrée </a:t>
            </a:r>
            <a:r>
              <a:rPr lang="fr-FR" sz="2800" dirty="0" smtClean="0"/>
              <a:t>(cahier de liaison entre classe intégrée et classe ordinaire) ;</a:t>
            </a:r>
          </a:p>
          <a:p>
            <a:pPr marL="269875" indent="-269875" algn="just">
              <a:buFont typeface="Wingdings" panose="05000000000000000000" pitchFamily="2" charset="2"/>
              <a:buChar char="Ø"/>
            </a:pPr>
            <a:endParaRPr lang="fr-FR" sz="2800" dirty="0"/>
          </a:p>
          <a:p>
            <a:pPr marL="269875" indent="-269875" algn="just">
              <a:buFont typeface="Wingdings" panose="05000000000000000000" pitchFamily="2" charset="2"/>
              <a:buChar char="Ø"/>
            </a:pPr>
            <a:r>
              <a:rPr lang="fr-FR" sz="2800" b="1" dirty="0" smtClean="0">
                <a:solidFill>
                  <a:schemeClr val="accent1">
                    <a:lumMod val="50000"/>
                  </a:schemeClr>
                </a:solidFill>
              </a:rPr>
              <a:t>Accroissement soutenue du nombre des ESH inscrits</a:t>
            </a:r>
            <a:r>
              <a:rPr lang="fr-FR" sz="2800" dirty="0" smtClean="0"/>
              <a:t> </a:t>
            </a:r>
            <a:r>
              <a:rPr lang="fr-FR" sz="2800" dirty="0"/>
              <a:t>aux </a:t>
            </a:r>
            <a:r>
              <a:rPr lang="fr-FR" sz="2800" dirty="0" smtClean="0"/>
              <a:t>écoles publiques et privées dans les classes ordinaires .</a:t>
            </a:r>
            <a:endParaRPr lang="fr-FR" sz="2800" dirty="0"/>
          </a:p>
          <a:p>
            <a:pPr marL="269875" indent="-269875" algn="just">
              <a:buFont typeface="Wingdings" panose="05000000000000000000" pitchFamily="2" charset="2"/>
              <a:buChar char="Ø"/>
            </a:pPr>
            <a:endParaRPr lang="fr-FR"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0" y="55091"/>
            <a:ext cx="9144000" cy="709613"/>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4000" b="1" cap="small" dirty="0">
                <a:solidFill>
                  <a:schemeClr val="bg1"/>
                </a:solidFill>
                <a:latin typeface="+mn-lt"/>
                <a:cs typeface="Arial" panose="020B0604020202020204" pitchFamily="34" charset="0"/>
              </a:rPr>
              <a:t>Problématique et perspective d’amélioration </a:t>
            </a:r>
            <a:endParaRPr lang="fr-FR" altLang="fr-FR" sz="4000" b="1" cap="small" dirty="0">
              <a:solidFill>
                <a:schemeClr val="bg1"/>
              </a:solidFill>
              <a:latin typeface="+mn-lt"/>
              <a:cs typeface="Arial" panose="020B0604020202020204" pitchFamily="34" charset="0"/>
            </a:endParaRPr>
          </a:p>
        </p:txBody>
      </p:sp>
      <p:sp>
        <p:nvSpPr>
          <p:cNvPr id="4" name="Espace réservé du contenu 1"/>
          <p:cNvSpPr txBox="1">
            <a:spLocks/>
          </p:cNvSpPr>
          <p:nvPr/>
        </p:nvSpPr>
        <p:spPr>
          <a:xfrm>
            <a:off x="179512" y="908720"/>
            <a:ext cx="8784976" cy="5184576"/>
          </a:xfrm>
          <a:prstGeom prst="rect">
            <a:avLst/>
          </a:prstGeom>
        </p:spPr>
        <p:txBody>
          <a:bodyPr>
            <a:noAutofit/>
          </a:bodyPr>
          <a:lstStyle/>
          <a:p>
            <a:pPr marR="0" lvl="0" algn="just" defTabSz="914400" rtl="0" eaLnBrk="1" fontAlgn="auto" latinLnBrk="0" hangingPunct="1">
              <a:lnSpc>
                <a:spcPct val="90000"/>
              </a:lnSpc>
              <a:spcBef>
                <a:spcPts val="1000"/>
              </a:spcBef>
              <a:spcAft>
                <a:spcPts val="0"/>
              </a:spcAft>
              <a:buClrTx/>
              <a:buSzTx/>
              <a:tabLst/>
              <a:defRPr/>
            </a:pPr>
            <a:r>
              <a:rPr kumimoji="0" lang="fr-FR" sz="2400" b="1" i="0" u="none" strike="noStrike" kern="1200" cap="none" spc="0" normalizeH="0" baseline="0" noProof="0" dirty="0" smtClean="0">
                <a:ln>
                  <a:noFill/>
                </a:ln>
                <a:solidFill>
                  <a:schemeClr val="tx1"/>
                </a:solidFill>
                <a:effectLst/>
                <a:uLnTx/>
                <a:uFillTx/>
                <a:latin typeface="+mn-lt"/>
                <a:ea typeface="+mn-ea"/>
                <a:cs typeface="+mn-cs"/>
              </a:rPr>
              <a:t>La scolarisation des enfants en situation d’handicap pose</a:t>
            </a:r>
            <a:r>
              <a:rPr kumimoji="0" lang="fr-FR" sz="2400" b="1" i="0" u="none" strike="noStrike" kern="1200" cap="none" spc="0" normalizeH="0" noProof="0" dirty="0" smtClean="0">
                <a:ln>
                  <a:noFill/>
                </a:ln>
                <a:solidFill>
                  <a:schemeClr val="tx1"/>
                </a:solidFill>
                <a:effectLst/>
                <a:uLnTx/>
                <a:uFillTx/>
                <a:latin typeface="+mn-lt"/>
                <a:ea typeface="+mn-ea"/>
                <a:cs typeface="+mn-cs"/>
              </a:rPr>
              <a:t> un certain nombre de défis :</a:t>
            </a:r>
            <a:endParaRPr kumimoji="0" lang="fr-FR" sz="2400" b="1" i="0" u="none" strike="noStrike" kern="1200" cap="none" spc="0" normalizeH="0" baseline="0" noProof="0" dirty="0" smtClean="0">
              <a:ln>
                <a:noFill/>
              </a:ln>
              <a:solidFill>
                <a:schemeClr val="tx1"/>
              </a:solidFill>
              <a:effectLst/>
              <a:uLnTx/>
              <a:uFillTx/>
              <a:latin typeface="+mn-lt"/>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Wingdings" pitchFamily="2" charset="2"/>
              <a:buChar char="ü"/>
              <a:tabLst/>
              <a:defRPr/>
            </a:pPr>
            <a:endParaRPr lang="fr-FR" sz="1900" dirty="0"/>
          </a:p>
          <a:p>
            <a:pPr marL="457200" marR="0" lvl="0" indent="-457200" algn="just" defTabSz="914400" rtl="0" eaLnBrk="1" fontAlgn="auto" latinLnBrk="0" hangingPunct="1">
              <a:lnSpc>
                <a:spcPct val="90000"/>
              </a:lnSpc>
              <a:spcBef>
                <a:spcPts val="1000"/>
              </a:spcBef>
              <a:spcAft>
                <a:spcPts val="0"/>
              </a:spcAft>
              <a:buClrTx/>
              <a:buSzTx/>
              <a:buFont typeface="+mj-lt"/>
              <a:buAutoNum type="arabicPeriod"/>
              <a:tabLst/>
              <a:defRPr/>
            </a:pPr>
            <a:r>
              <a:rPr kumimoji="0" lang="fr-FR" sz="2000" b="1" i="0" u="none" strike="noStrike" kern="1200" cap="none" spc="0" normalizeH="0" baseline="0" noProof="0" dirty="0" smtClean="0">
                <a:ln>
                  <a:noFill/>
                </a:ln>
                <a:solidFill>
                  <a:srgbClr val="FF0000"/>
                </a:solidFill>
                <a:effectLst/>
                <a:uLnTx/>
                <a:uFillTx/>
              </a:rPr>
              <a:t>Les </a:t>
            </a:r>
            <a:r>
              <a:rPr kumimoji="0" lang="fr-FR" sz="2000" b="1" i="0" u="none" strike="noStrike" kern="1200" cap="none" spc="0" normalizeH="0" baseline="0" noProof="0" dirty="0">
                <a:ln>
                  <a:noFill/>
                </a:ln>
                <a:solidFill>
                  <a:srgbClr val="FF0000"/>
                </a:solidFill>
                <a:effectLst/>
                <a:uLnTx/>
                <a:uFillTx/>
              </a:rPr>
              <a:t>établissements scolaires </a:t>
            </a:r>
            <a:r>
              <a:rPr kumimoji="0" lang="fr-FR" sz="2000" b="1" i="0" u="none" strike="noStrike" kern="1200" cap="none" spc="0" normalizeH="0" baseline="0" noProof="0" dirty="0" smtClean="0">
                <a:ln>
                  <a:noFill/>
                </a:ln>
                <a:solidFill>
                  <a:srgbClr val="FF0000"/>
                </a:solidFill>
                <a:effectLst/>
                <a:uLnTx/>
                <a:uFillTx/>
              </a:rPr>
              <a:t>sont peu </a:t>
            </a:r>
            <a:r>
              <a:rPr kumimoji="0" lang="fr-FR" sz="2000" b="1" i="0" u="none" strike="noStrike" kern="1200" cap="none" spc="0" normalizeH="0" baseline="0" noProof="0" dirty="0">
                <a:ln>
                  <a:noFill/>
                </a:ln>
                <a:solidFill>
                  <a:srgbClr val="FF0000"/>
                </a:solidFill>
                <a:effectLst/>
                <a:uLnTx/>
                <a:uFillTx/>
              </a:rPr>
              <a:t>préparés</a:t>
            </a:r>
            <a:r>
              <a:rPr kumimoji="0" lang="fr-FR" sz="2000" b="0" i="0" u="none" strike="noStrike" kern="1200" cap="none" spc="0" normalizeH="0" baseline="0" noProof="0" dirty="0">
                <a:ln>
                  <a:noFill/>
                </a:ln>
                <a:solidFill>
                  <a:schemeClr val="tx1"/>
                </a:solidFill>
                <a:effectLst/>
                <a:uLnTx/>
                <a:uFillTx/>
              </a:rPr>
              <a:t>, en termes de </a:t>
            </a:r>
            <a:r>
              <a:rPr kumimoji="0" lang="fr-FR" sz="2000" b="0" i="0" u="none" strike="noStrike" kern="1200" cap="none" spc="0" normalizeH="0" baseline="0" noProof="0" dirty="0">
                <a:ln>
                  <a:noFill/>
                </a:ln>
                <a:solidFill>
                  <a:schemeClr val="accent6">
                    <a:lumMod val="75000"/>
                  </a:schemeClr>
                </a:solidFill>
                <a:effectLst/>
                <a:uLnTx/>
                <a:uFillTx/>
              </a:rPr>
              <a:t>formation des enseignants</a:t>
            </a:r>
            <a:r>
              <a:rPr kumimoji="0" lang="fr-FR" sz="2000" b="0" i="0" u="none" strike="noStrike" kern="1200" cap="none" spc="0" normalizeH="0" baseline="0" noProof="0" dirty="0">
                <a:ln>
                  <a:noFill/>
                </a:ln>
                <a:solidFill>
                  <a:schemeClr val="tx1"/>
                </a:solidFill>
                <a:effectLst/>
                <a:uLnTx/>
                <a:uFillTx/>
              </a:rPr>
              <a:t>, </a:t>
            </a:r>
            <a:r>
              <a:rPr kumimoji="0" lang="fr-FR" sz="2000" b="0" i="0" u="none" strike="noStrike" kern="1200" cap="none" spc="0" normalizeH="0" baseline="0" noProof="0" dirty="0">
                <a:ln>
                  <a:noFill/>
                </a:ln>
                <a:solidFill>
                  <a:srgbClr val="0070C0"/>
                </a:solidFill>
                <a:effectLst/>
                <a:uLnTx/>
                <a:uFillTx/>
              </a:rPr>
              <a:t>d’accessibilité des infrastructures</a:t>
            </a:r>
            <a:r>
              <a:rPr kumimoji="0" lang="fr-FR" sz="2000" b="0" i="0" u="none" strike="noStrike" kern="1200" cap="none" spc="0" normalizeH="0" baseline="0" noProof="0" dirty="0">
                <a:ln>
                  <a:noFill/>
                </a:ln>
                <a:solidFill>
                  <a:schemeClr val="tx1"/>
                </a:solidFill>
                <a:effectLst/>
                <a:uLnTx/>
                <a:uFillTx/>
              </a:rPr>
              <a:t>, </a:t>
            </a:r>
            <a:r>
              <a:rPr kumimoji="0" lang="fr-FR" sz="2000" b="0" i="0" u="none" strike="noStrike" kern="1200" cap="none" spc="0" normalizeH="0" baseline="0" noProof="0" dirty="0">
                <a:ln>
                  <a:noFill/>
                </a:ln>
                <a:solidFill>
                  <a:srgbClr val="C00000"/>
                </a:solidFill>
                <a:effectLst/>
                <a:uLnTx/>
                <a:uFillTx/>
              </a:rPr>
              <a:t>d’organisation</a:t>
            </a:r>
            <a:r>
              <a:rPr kumimoji="0" lang="fr-FR" sz="2000" b="0" i="0" u="none" strike="noStrike" kern="1200" cap="none" spc="0" normalizeH="0" baseline="0" noProof="0" dirty="0">
                <a:ln>
                  <a:noFill/>
                </a:ln>
                <a:solidFill>
                  <a:schemeClr val="tx1"/>
                </a:solidFill>
                <a:effectLst/>
                <a:uLnTx/>
                <a:uFillTx/>
              </a:rPr>
              <a:t>, </a:t>
            </a:r>
            <a:r>
              <a:rPr kumimoji="0" lang="fr-FR" sz="2000" b="0" i="0" u="none" strike="noStrike" kern="1200" cap="none" spc="0" normalizeH="0" baseline="0" noProof="0" dirty="0">
                <a:ln>
                  <a:noFill/>
                </a:ln>
                <a:solidFill>
                  <a:schemeClr val="accent3">
                    <a:lumMod val="75000"/>
                  </a:schemeClr>
                </a:solidFill>
                <a:effectLst/>
                <a:uLnTx/>
                <a:uFillTx/>
              </a:rPr>
              <a:t>d’adaptation </a:t>
            </a:r>
            <a:r>
              <a:rPr kumimoji="0" lang="fr-FR" sz="2000" b="0" i="0" u="none" strike="noStrike" kern="1200" cap="none" spc="0" normalizeH="0" baseline="0" noProof="0" dirty="0" smtClean="0">
                <a:ln>
                  <a:noFill/>
                </a:ln>
                <a:solidFill>
                  <a:schemeClr val="accent3">
                    <a:lumMod val="75000"/>
                  </a:schemeClr>
                </a:solidFill>
                <a:effectLst/>
                <a:uLnTx/>
                <a:uFillTx/>
              </a:rPr>
              <a:t>du modèle pédagogique </a:t>
            </a:r>
            <a:r>
              <a:rPr kumimoji="0" lang="fr-FR" sz="2000" b="0" i="0" u="none" strike="noStrike" kern="1200" cap="none" spc="0" normalizeH="0" baseline="0" noProof="0" dirty="0">
                <a:ln>
                  <a:noFill/>
                </a:ln>
                <a:solidFill>
                  <a:schemeClr val="accent3">
                    <a:lumMod val="75000"/>
                  </a:schemeClr>
                </a:solidFill>
                <a:effectLst/>
                <a:uLnTx/>
                <a:uFillTx/>
              </a:rPr>
              <a:t>et </a:t>
            </a:r>
            <a:r>
              <a:rPr kumimoji="0" lang="fr-FR" sz="2000" b="0" i="0" u="none" strike="noStrike" kern="1200" cap="none" spc="0" normalizeH="0" baseline="0" noProof="0" dirty="0" smtClean="0">
                <a:ln>
                  <a:noFill/>
                </a:ln>
                <a:solidFill>
                  <a:schemeClr val="accent3">
                    <a:lumMod val="75000"/>
                  </a:schemeClr>
                </a:solidFill>
                <a:effectLst/>
                <a:uLnTx/>
                <a:uFillTx/>
              </a:rPr>
              <a:t>des approches psychopédagogiques </a:t>
            </a:r>
            <a:r>
              <a:rPr kumimoji="0" lang="fr-FR" sz="2000" b="0" i="0" u="none" strike="noStrike" kern="1200" cap="none" spc="0" normalizeH="0" baseline="0" noProof="0" dirty="0">
                <a:ln>
                  <a:noFill/>
                </a:ln>
                <a:solidFill>
                  <a:schemeClr val="tx1"/>
                </a:solidFill>
                <a:effectLst/>
                <a:uLnTx/>
                <a:uFillTx/>
              </a:rPr>
              <a:t>spécifiques à chaque type d’handicap, pour une inclusion scolaire des</a:t>
            </a:r>
            <a:r>
              <a:rPr kumimoji="0" lang="fr-FR" sz="2000" b="0" i="0" u="none" strike="noStrike" kern="1200" cap="none" spc="0" normalizeH="0" noProof="0" dirty="0">
                <a:ln>
                  <a:noFill/>
                </a:ln>
                <a:solidFill>
                  <a:schemeClr val="tx1"/>
                </a:solidFill>
                <a:effectLst/>
                <a:uLnTx/>
                <a:uFillTx/>
              </a:rPr>
              <a:t> E.S.H</a:t>
            </a:r>
            <a:r>
              <a:rPr kumimoji="0" lang="fr-FR" sz="2000" b="0" i="0" u="none" strike="noStrike" kern="1200" cap="none" spc="0" normalizeH="0" baseline="0" noProof="0" dirty="0">
                <a:ln>
                  <a:noFill/>
                </a:ln>
                <a:solidFill>
                  <a:schemeClr val="tx1"/>
                </a:solidFill>
                <a:effectLst/>
                <a:uLnTx/>
                <a:uFillTx/>
              </a:rPr>
              <a:t> avec des handicaps moyens et légers dans des classes ordinaires ou classes </a:t>
            </a:r>
            <a:r>
              <a:rPr kumimoji="0" lang="fr-FR" sz="2000" b="0" i="0" u="none" strike="noStrike" kern="1200" cap="none" spc="0" normalizeH="0" baseline="0" noProof="0" dirty="0" smtClean="0">
                <a:ln>
                  <a:noFill/>
                </a:ln>
                <a:solidFill>
                  <a:schemeClr val="tx1"/>
                </a:solidFill>
                <a:effectLst/>
                <a:uLnTx/>
                <a:uFillTx/>
              </a:rPr>
              <a:t>intégrées</a:t>
            </a:r>
            <a:r>
              <a:rPr lang="fr-FR" sz="2000" noProof="0" dirty="0" smtClean="0"/>
              <a:t>.</a:t>
            </a:r>
          </a:p>
          <a:p>
            <a:pPr marL="457200" marR="0" lvl="0" indent="-457200" algn="just" defTabSz="914400" rtl="0" eaLnBrk="1" fontAlgn="auto" latinLnBrk="0" hangingPunct="1">
              <a:lnSpc>
                <a:spcPct val="90000"/>
              </a:lnSpc>
              <a:spcBef>
                <a:spcPts val="1000"/>
              </a:spcBef>
              <a:spcAft>
                <a:spcPts val="0"/>
              </a:spcAft>
              <a:buClrTx/>
              <a:buSzTx/>
              <a:buFont typeface="+mj-lt"/>
              <a:buAutoNum type="arabicPeriod"/>
              <a:tabLst/>
              <a:defRPr/>
            </a:pPr>
            <a:endParaRPr kumimoji="0" lang="fr-FR" sz="2000" b="0" i="0" u="none" strike="noStrike" kern="1200" cap="none" spc="0" normalizeH="0" baseline="0" noProof="0" dirty="0">
              <a:ln>
                <a:noFill/>
              </a:ln>
              <a:solidFill>
                <a:schemeClr val="tx1"/>
              </a:solidFill>
              <a:effectLst/>
              <a:uLnTx/>
              <a:uFillTx/>
            </a:endParaRPr>
          </a:p>
          <a:p>
            <a:pPr marL="457200" indent="-457200" algn="just">
              <a:lnSpc>
                <a:spcPct val="90000"/>
              </a:lnSpc>
              <a:spcBef>
                <a:spcPts val="1000"/>
              </a:spcBef>
              <a:buFont typeface="+mj-lt"/>
              <a:buAutoNum type="arabicPeriod"/>
              <a:defRPr/>
            </a:pPr>
            <a:r>
              <a:rPr lang="fr-FR" sz="2000" b="1" dirty="0" smtClean="0">
                <a:solidFill>
                  <a:srgbClr val="FF0000"/>
                </a:solidFill>
              </a:rPr>
              <a:t>L’environnement </a:t>
            </a:r>
            <a:r>
              <a:rPr lang="fr-FR" sz="2000" b="1" dirty="0">
                <a:solidFill>
                  <a:srgbClr val="FF0000"/>
                </a:solidFill>
              </a:rPr>
              <a:t>médical peu pourvu en moyens humains et techniques </a:t>
            </a:r>
            <a:r>
              <a:rPr lang="fr-FR" sz="2000" dirty="0"/>
              <a:t>permettant de prévenir ou de constater les troubles entraînant une impossibilité de scolarisation en milieu ordinaire ou un échec scolaire, de prévoir des mesures éducatives spécifiques pour éviter les mauvaises orientations et d'anticiper et éviter / réduire les complications des </a:t>
            </a:r>
            <a:r>
              <a:rPr lang="fr-FR" sz="2000" dirty="0" smtClean="0"/>
              <a:t>déficiences.</a:t>
            </a:r>
            <a:endParaRPr kumimoji="0" lang="fr-FR" sz="2000" b="0" i="0" u="none" strike="noStrike" kern="1200" cap="none" spc="0" normalizeH="0" baseline="0" noProof="0" dirty="0">
              <a:ln>
                <a:noFill/>
              </a:ln>
              <a:solidFill>
                <a:schemeClr val="tx1"/>
              </a:solidFill>
              <a:effectLst/>
              <a:uLnTx/>
              <a:uFillTx/>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fr-FR" sz="1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0" y="55091"/>
            <a:ext cx="9144000" cy="709613"/>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4000" b="1" cap="small" dirty="0">
                <a:solidFill>
                  <a:schemeClr val="bg1"/>
                </a:solidFill>
                <a:latin typeface="+mn-lt"/>
                <a:cs typeface="Arial" panose="020B0604020202020204" pitchFamily="34" charset="0"/>
              </a:rPr>
              <a:t>Problématique et perspective d’amélioration </a:t>
            </a:r>
            <a:endParaRPr lang="fr-FR" altLang="fr-FR" sz="4000" b="1" cap="small" dirty="0">
              <a:solidFill>
                <a:schemeClr val="bg1"/>
              </a:solidFill>
              <a:latin typeface="+mn-lt"/>
              <a:cs typeface="Arial" panose="020B0604020202020204" pitchFamily="34" charset="0"/>
            </a:endParaRPr>
          </a:p>
        </p:txBody>
      </p:sp>
      <p:sp>
        <p:nvSpPr>
          <p:cNvPr id="4" name="Espace réservé du contenu 1"/>
          <p:cNvSpPr txBox="1">
            <a:spLocks/>
          </p:cNvSpPr>
          <p:nvPr/>
        </p:nvSpPr>
        <p:spPr>
          <a:xfrm>
            <a:off x="179512" y="1052736"/>
            <a:ext cx="8784976" cy="5040560"/>
          </a:xfrm>
          <a:prstGeom prst="rect">
            <a:avLst/>
          </a:prstGeom>
        </p:spPr>
        <p:txBody>
          <a:bodyPr>
            <a:noAutofit/>
          </a:bodyPr>
          <a:lstStyle/>
          <a:p>
            <a:pPr marL="355600" indent="-355600" algn="just">
              <a:lnSpc>
                <a:spcPct val="90000"/>
              </a:lnSpc>
              <a:spcBef>
                <a:spcPts val="1000"/>
              </a:spcBef>
              <a:defRPr/>
            </a:pPr>
            <a:r>
              <a:rPr lang="fr-FR" sz="2400" b="1" dirty="0" smtClean="0">
                <a:solidFill>
                  <a:srgbClr val="FF0000"/>
                </a:solidFill>
              </a:rPr>
              <a:t>3. Un </a:t>
            </a:r>
            <a:r>
              <a:rPr lang="fr-FR" sz="2400" b="1" dirty="0">
                <a:solidFill>
                  <a:srgbClr val="FF0000"/>
                </a:solidFill>
              </a:rPr>
              <a:t>environnement social et familial </a:t>
            </a:r>
            <a:r>
              <a:rPr lang="fr-FR" sz="2400" dirty="0"/>
              <a:t>qui n'entreprend pas les démarches de scolarisation </a:t>
            </a:r>
            <a:r>
              <a:rPr lang="fr-FR" sz="2400" dirty="0" smtClean="0"/>
              <a:t>ou qui baisse les bras devant les </a:t>
            </a:r>
            <a:r>
              <a:rPr lang="fr-FR" sz="2400" dirty="0"/>
              <a:t>premiers </a:t>
            </a:r>
            <a:r>
              <a:rPr lang="fr-FR" sz="2400" dirty="0" smtClean="0"/>
              <a:t>obstacles (</a:t>
            </a:r>
            <a:r>
              <a:rPr lang="fr-FR" sz="2400" dirty="0"/>
              <a:t>de moins en moins), </a:t>
            </a:r>
            <a:r>
              <a:rPr lang="fr-FR" sz="2400" dirty="0" smtClean="0"/>
              <a:t>par </a:t>
            </a:r>
            <a:r>
              <a:rPr lang="fr-FR" sz="2400" dirty="0"/>
              <a:t>ignorance, manque </a:t>
            </a:r>
            <a:r>
              <a:rPr lang="fr-FR" sz="2400" dirty="0" smtClean="0"/>
              <a:t>d'information, </a:t>
            </a:r>
            <a:r>
              <a:rPr lang="fr-FR" sz="2400" dirty="0"/>
              <a:t>par craintes des discriminations dont seront victimes leurs </a:t>
            </a:r>
            <a:r>
              <a:rPr lang="fr-FR" sz="2400" dirty="0" smtClean="0"/>
              <a:t>enfants (de moins en moins également), </a:t>
            </a:r>
            <a:r>
              <a:rPr lang="fr-FR" sz="2400" dirty="0"/>
              <a:t>manque de moyens financiers ou de moyens de transport, </a:t>
            </a:r>
            <a:r>
              <a:rPr lang="fr-FR" sz="2400" dirty="0" smtClean="0"/>
              <a:t>manque de places pédagogiques, etc</a:t>
            </a:r>
            <a:r>
              <a:rPr lang="fr-FR" sz="2400" dirty="0"/>
              <a:t>…;  </a:t>
            </a:r>
            <a:endParaRPr lang="fr-FR" sz="2400" dirty="0" smtClean="0"/>
          </a:p>
          <a:p>
            <a:pPr marL="457200" indent="-457200" algn="just">
              <a:lnSpc>
                <a:spcPct val="90000"/>
              </a:lnSpc>
              <a:spcBef>
                <a:spcPts val="1000"/>
              </a:spcBef>
              <a:buFont typeface="+mj-lt"/>
              <a:buAutoNum type="arabicPeriod"/>
              <a:defRPr/>
            </a:pPr>
            <a:endParaRPr kumimoji="0" lang="fr-FR" sz="2400" b="0" i="0" u="none" strike="noStrike" kern="1200" cap="none" spc="0" normalizeH="0" baseline="0" noProof="0" dirty="0">
              <a:ln>
                <a:noFill/>
              </a:ln>
              <a:solidFill>
                <a:schemeClr val="tx1"/>
              </a:solidFill>
              <a:effectLst/>
              <a:uLnTx/>
              <a:uFillTx/>
            </a:endParaRPr>
          </a:p>
          <a:p>
            <a:pPr marL="355600" marR="0" lvl="0" indent="-355600" algn="just" defTabSz="914400" rtl="0" eaLnBrk="1" fontAlgn="auto" latinLnBrk="0" hangingPunct="1">
              <a:lnSpc>
                <a:spcPct val="90000"/>
              </a:lnSpc>
              <a:spcBef>
                <a:spcPts val="1000"/>
              </a:spcBef>
              <a:spcAft>
                <a:spcPts val="0"/>
              </a:spcAft>
              <a:buClrTx/>
              <a:buSzTx/>
              <a:tabLst/>
              <a:defRPr/>
            </a:pPr>
            <a:r>
              <a:rPr kumimoji="0" lang="fr-FR" sz="2400" b="0" i="0" u="none" strike="noStrike" kern="1200" cap="none" spc="0" normalizeH="0" baseline="0" noProof="0" dirty="0" smtClean="0">
                <a:ln>
                  <a:noFill/>
                </a:ln>
                <a:solidFill>
                  <a:schemeClr val="tx1"/>
                </a:solidFill>
                <a:effectLst/>
                <a:uLnTx/>
                <a:uFillTx/>
              </a:rPr>
              <a:t>4. </a:t>
            </a:r>
            <a:r>
              <a:rPr kumimoji="0" lang="fr-FR" sz="2400" b="1" i="0" u="none" strike="noStrike" kern="1200" cap="none" spc="0" normalizeH="0" baseline="0" noProof="0" dirty="0" smtClean="0">
                <a:ln>
                  <a:noFill/>
                </a:ln>
                <a:solidFill>
                  <a:srgbClr val="FF0000"/>
                </a:solidFill>
                <a:effectLst/>
                <a:uLnTx/>
                <a:uFillTx/>
              </a:rPr>
              <a:t>Le besoin de </a:t>
            </a:r>
            <a:r>
              <a:rPr lang="fr-FR" sz="2400" b="1" noProof="0" dirty="0" smtClean="0">
                <a:solidFill>
                  <a:srgbClr val="FF0000"/>
                </a:solidFill>
              </a:rPr>
              <a:t>disposer de politique publique qui traite la chaine </a:t>
            </a:r>
            <a:r>
              <a:rPr lang="fr-FR" sz="2400" b="1" dirty="0" smtClean="0">
                <a:solidFill>
                  <a:srgbClr val="FF0000"/>
                </a:solidFill>
              </a:rPr>
              <a:t>de l’inclusion dans sa globalité</a:t>
            </a:r>
            <a:r>
              <a:rPr lang="fr-FR" sz="2400" dirty="0" smtClean="0"/>
              <a:t>. L’</a:t>
            </a:r>
            <a:r>
              <a:rPr kumimoji="0" lang="fr-FR" sz="2400" b="0" i="0" u="none" strike="noStrike" kern="1200" cap="none" spc="0" normalizeH="0" baseline="0" noProof="0" dirty="0" smtClean="0">
                <a:ln>
                  <a:noFill/>
                </a:ln>
                <a:solidFill>
                  <a:schemeClr val="tx1"/>
                </a:solidFill>
                <a:effectLst/>
                <a:uLnTx/>
                <a:uFillTx/>
              </a:rPr>
              <a:t>handicap</a:t>
            </a:r>
            <a:r>
              <a:rPr kumimoji="0" lang="fr-FR" sz="2400" b="0" i="0" u="none" strike="noStrike" kern="1200" cap="none" spc="0" normalizeH="0" noProof="0" dirty="0" smtClean="0">
                <a:ln>
                  <a:noFill/>
                </a:ln>
                <a:solidFill>
                  <a:schemeClr val="tx1"/>
                </a:solidFill>
                <a:effectLst/>
                <a:uLnTx/>
                <a:uFillTx/>
              </a:rPr>
              <a:t> </a:t>
            </a:r>
            <a:r>
              <a:rPr kumimoji="0" lang="fr-FR" sz="2400" b="0" i="0" u="none" strike="noStrike" kern="1200" cap="none" spc="0" normalizeH="0" noProof="0" dirty="0">
                <a:ln>
                  <a:noFill/>
                </a:ln>
                <a:solidFill>
                  <a:schemeClr val="tx1"/>
                </a:solidFill>
                <a:effectLst/>
                <a:uLnTx/>
                <a:uFillTx/>
              </a:rPr>
              <a:t>est considéré comme </a:t>
            </a:r>
            <a:r>
              <a:rPr kumimoji="0" lang="fr-FR" sz="2400" b="0" i="0" u="none" strike="noStrike" kern="1200" cap="none" spc="0" normalizeH="0" baseline="0" noProof="0" dirty="0">
                <a:ln>
                  <a:noFill/>
                </a:ln>
                <a:solidFill>
                  <a:schemeClr val="tx1"/>
                </a:solidFill>
                <a:effectLst/>
                <a:uLnTx/>
                <a:uFillTx/>
              </a:rPr>
              <a:t>un frein à l'insertion socioprofessionnelle. Malheureusement, tout comme l’accès à la scolarisation, l’accès à la formation professionnelle et à l’emploi </a:t>
            </a:r>
            <a:r>
              <a:rPr kumimoji="0" lang="fr-FR" sz="2400" b="0" i="0" u="none" strike="noStrike" kern="1200" cap="none" spc="0" normalizeH="0" baseline="0" noProof="0" dirty="0" smtClean="0">
                <a:ln>
                  <a:noFill/>
                </a:ln>
                <a:solidFill>
                  <a:schemeClr val="tx1"/>
                </a:solidFill>
                <a:effectLst/>
                <a:uLnTx/>
                <a:uFillTx/>
              </a:rPr>
              <a:t>restent </a:t>
            </a:r>
            <a:r>
              <a:rPr kumimoji="0" lang="fr-FR" sz="2400" b="0" i="0" u="none" strike="noStrike" kern="1200" cap="none" spc="0" normalizeH="0" baseline="0" noProof="0" dirty="0">
                <a:ln>
                  <a:noFill/>
                </a:ln>
                <a:solidFill>
                  <a:schemeClr val="tx1"/>
                </a:solidFill>
                <a:effectLst/>
                <a:uLnTx/>
                <a:uFillTx/>
              </a:rPr>
              <a:t>très </a:t>
            </a:r>
            <a:r>
              <a:rPr kumimoji="0" lang="fr-FR" sz="2400" b="0" i="0" u="none" strike="noStrike" kern="1200" cap="none" spc="0" normalizeH="0" baseline="0" noProof="0" dirty="0" smtClean="0">
                <a:ln>
                  <a:noFill/>
                </a:ln>
                <a:solidFill>
                  <a:schemeClr val="tx1"/>
                </a:solidFill>
                <a:effectLst/>
                <a:uLnTx/>
                <a:uFillTx/>
              </a:rPr>
              <a:t>limités.</a:t>
            </a:r>
            <a:endParaRPr kumimoji="0" lang="fr-FR" sz="2400" b="0" i="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2694102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9"/>
          <p:cNvSpPr>
            <a:spLocks noChangeArrowheads="1"/>
          </p:cNvSpPr>
          <p:nvPr/>
        </p:nvSpPr>
        <p:spPr bwMode="auto">
          <a:xfrm>
            <a:off x="0" y="25401"/>
            <a:ext cx="9144000" cy="66729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3600" b="1" cap="small" dirty="0">
                <a:solidFill>
                  <a:schemeClr val="bg1"/>
                </a:solidFill>
                <a:latin typeface="+mn-lt"/>
                <a:cs typeface="Arial" panose="020B0604020202020204" pitchFamily="34" charset="0"/>
              </a:rPr>
              <a:t>Perspectives </a:t>
            </a:r>
            <a:r>
              <a:rPr lang="fr-FR" sz="3600" b="1" cap="small" dirty="0">
                <a:solidFill>
                  <a:schemeClr val="bg1"/>
                </a:solidFill>
                <a:cs typeface="Arial" panose="020B0604020202020204" pitchFamily="34" charset="0"/>
              </a:rPr>
              <a:t>d’amélioration</a:t>
            </a:r>
            <a:endParaRPr lang="fr-FR" altLang="fr-FR" sz="3600" b="1" cap="small" dirty="0">
              <a:solidFill>
                <a:schemeClr val="bg1"/>
              </a:solidFill>
              <a:latin typeface="+mn-lt"/>
              <a:cs typeface="Arial" panose="020B0604020202020204" pitchFamily="34" charset="0"/>
            </a:endParaRPr>
          </a:p>
        </p:txBody>
      </p:sp>
      <p:sp>
        <p:nvSpPr>
          <p:cNvPr id="3" name="Rectangle 2"/>
          <p:cNvSpPr/>
          <p:nvPr/>
        </p:nvSpPr>
        <p:spPr>
          <a:xfrm>
            <a:off x="211016" y="628228"/>
            <a:ext cx="8704384" cy="5816977"/>
          </a:xfrm>
          <a:prstGeom prst="rect">
            <a:avLst/>
          </a:prstGeom>
        </p:spPr>
        <p:txBody>
          <a:bodyPr wrap="square">
            <a:spAutoFit/>
          </a:bodyPr>
          <a:lstStyle/>
          <a:p>
            <a:pPr>
              <a:spcBef>
                <a:spcPct val="0"/>
              </a:spcBef>
              <a:defRPr/>
            </a:pPr>
            <a:endParaRPr lang="fr-FR" altLang="fr-FR" sz="1400" b="1" dirty="0">
              <a:solidFill>
                <a:srgbClr val="002060"/>
              </a:solidFill>
              <a:cs typeface="Arial" pitchFamily="34" charset="0"/>
            </a:endParaRPr>
          </a:p>
          <a:p>
            <a:pPr algn="just"/>
            <a:r>
              <a:rPr lang="fr-FR" altLang="fr-FR" sz="2400" b="1" dirty="0" smtClean="0">
                <a:solidFill>
                  <a:srgbClr val="002060"/>
                </a:solidFill>
                <a:cs typeface="Arial" pitchFamily="34" charset="0"/>
              </a:rPr>
              <a:t>Une feuille de route relatée par la </a:t>
            </a:r>
            <a:r>
              <a:rPr lang="fr-FR" altLang="fr-FR" sz="2400" b="1" dirty="0">
                <a:solidFill>
                  <a:srgbClr val="002060"/>
                </a:solidFill>
                <a:cs typeface="Arial" pitchFamily="34" charset="0"/>
              </a:rPr>
              <a:t>Vision  stratégique </a:t>
            </a:r>
            <a:r>
              <a:rPr lang="fr-FR" altLang="fr-FR" sz="2400" b="1" dirty="0" smtClean="0">
                <a:solidFill>
                  <a:srgbClr val="002060"/>
                </a:solidFill>
                <a:cs typeface="Arial" pitchFamily="34" charset="0"/>
              </a:rPr>
              <a:t>2030 du CSEFRS :</a:t>
            </a:r>
          </a:p>
          <a:p>
            <a:pPr algn="just"/>
            <a:endParaRPr lang="fr-FR" altLang="fr-FR" b="1" dirty="0">
              <a:solidFill>
                <a:srgbClr val="002060"/>
              </a:solidFill>
              <a:cs typeface="Arial" pitchFamily="34" charset="0"/>
            </a:endParaRPr>
          </a:p>
          <a:p>
            <a:pPr algn="just"/>
            <a:r>
              <a:rPr lang="fr-FR" sz="2400" b="1" dirty="0" smtClean="0">
                <a:cs typeface="Arial" pitchFamily="34" charset="0"/>
              </a:rPr>
              <a:t>Levier </a:t>
            </a:r>
            <a:r>
              <a:rPr lang="fr-FR" sz="2400" b="1" dirty="0">
                <a:cs typeface="Arial" pitchFamily="34" charset="0"/>
              </a:rPr>
              <a:t>4: </a:t>
            </a:r>
            <a:r>
              <a:rPr lang="fr-FR" sz="2400" dirty="0">
                <a:cs typeface="Arial" pitchFamily="34" charset="0"/>
              </a:rPr>
              <a:t>Garantie du droit d’accès à l’éducation, à l’enseignement et à la formation pour les personnes en situation d’handicap ou à besoins spécifiques</a:t>
            </a:r>
            <a:r>
              <a:rPr lang="fr-FR" sz="2400" dirty="0" smtClean="0">
                <a:cs typeface="Arial" pitchFamily="34" charset="0"/>
              </a:rPr>
              <a:t>;</a:t>
            </a:r>
          </a:p>
          <a:p>
            <a:pPr algn="just"/>
            <a:endParaRPr lang="fr-FR" sz="1400" dirty="0">
              <a:cs typeface="Arial" pitchFamily="34" charset="0"/>
            </a:endParaRPr>
          </a:p>
          <a:p>
            <a:pPr algn="just"/>
            <a:r>
              <a:rPr lang="fr-FR" sz="2400" b="1" dirty="0">
                <a:cs typeface="Arial" pitchFamily="34" charset="0"/>
              </a:rPr>
              <a:t>12. Intégration des enfants handicapés dans les écoles pour mettre fin à leur situation d’exclusion</a:t>
            </a:r>
            <a:r>
              <a:rPr lang="fr-FR" sz="2400" dirty="0" smtClean="0">
                <a:cs typeface="Arial" pitchFamily="34" charset="0"/>
              </a:rPr>
              <a:t>.</a:t>
            </a:r>
          </a:p>
          <a:p>
            <a:pPr algn="just"/>
            <a:endParaRPr lang="fr-FR" sz="1400" dirty="0">
              <a:cs typeface="Arial" pitchFamily="34" charset="0"/>
            </a:endParaRPr>
          </a:p>
          <a:p>
            <a:pPr algn="just"/>
            <a:r>
              <a:rPr lang="fr-FR" sz="2400" b="1" dirty="0">
                <a:cs typeface="Arial" pitchFamily="34" charset="0"/>
              </a:rPr>
              <a:t>13. Education et formation des personnes en situation de handicap ou en situations spécifiques </a:t>
            </a:r>
            <a:r>
              <a:rPr lang="fr-FR" sz="2400" dirty="0">
                <a:cs typeface="Arial" pitchFamily="34" charset="0"/>
              </a:rPr>
              <a:t>à travers :</a:t>
            </a:r>
          </a:p>
          <a:p>
            <a:pPr lvl="1" algn="just"/>
            <a:r>
              <a:rPr lang="fr-FR" sz="2400" dirty="0">
                <a:cs typeface="Arial" pitchFamily="34" charset="0"/>
              </a:rPr>
              <a:t>• </a:t>
            </a:r>
            <a:r>
              <a:rPr lang="fr-FR" dirty="0">
                <a:cs typeface="Arial" pitchFamily="34" charset="0"/>
              </a:rPr>
              <a:t>l’élaboration à court terme, d’un </a:t>
            </a:r>
            <a:r>
              <a:rPr lang="fr-FR" b="1" dirty="0">
                <a:cs typeface="Arial" pitchFamily="34" charset="0"/>
              </a:rPr>
              <a:t>plan d’action national d’éducation intégrée. </a:t>
            </a:r>
            <a:r>
              <a:rPr lang="fr-FR" dirty="0">
                <a:cs typeface="Arial" pitchFamily="34" charset="0"/>
              </a:rPr>
              <a:t>Ce plan devrait concerner </a:t>
            </a:r>
            <a:r>
              <a:rPr lang="fr-FR" b="1" dirty="0">
                <a:cs typeface="Arial" pitchFamily="34" charset="0"/>
              </a:rPr>
              <a:t>les enseignants, les curricula, les programmes, les approches pédagogiques, les systèmes d’évaluation et les ressources didactiques adaptées.</a:t>
            </a:r>
            <a:r>
              <a:rPr lang="fr-FR" dirty="0">
                <a:cs typeface="Arial" pitchFamily="34" charset="0"/>
              </a:rPr>
              <a:t> Il devra être mis en œuvre à moyen terme ;</a:t>
            </a:r>
          </a:p>
          <a:p>
            <a:pPr lvl="1" algn="just"/>
            <a:endParaRPr lang="fr-FR" altLang="fr-FR" sz="1400" b="1" dirty="0">
              <a:solidFill>
                <a:srgbClr val="002060"/>
              </a:solidFill>
              <a:cs typeface="Arial" pitchFamily="34" charset="0"/>
            </a:endParaRPr>
          </a:p>
        </p:txBody>
      </p:sp>
    </p:spTree>
    <p:extLst>
      <p:ext uri="{BB962C8B-B14F-4D97-AF65-F5344CB8AC3E}">
        <p14:creationId xmlns:p14="http://schemas.microsoft.com/office/powerpoint/2010/main" val="934455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9"/>
          <p:cNvSpPr>
            <a:spLocks noChangeArrowheads="1"/>
          </p:cNvSpPr>
          <p:nvPr/>
        </p:nvSpPr>
        <p:spPr bwMode="auto">
          <a:xfrm>
            <a:off x="0" y="25401"/>
            <a:ext cx="9144000" cy="66729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3600" b="1" cap="small" dirty="0">
                <a:solidFill>
                  <a:schemeClr val="bg1"/>
                </a:solidFill>
                <a:latin typeface="+mn-lt"/>
                <a:cs typeface="Arial" panose="020B0604020202020204" pitchFamily="34" charset="0"/>
              </a:rPr>
              <a:t>Perspectives </a:t>
            </a:r>
            <a:r>
              <a:rPr lang="fr-FR" sz="3600" b="1" cap="small" dirty="0">
                <a:solidFill>
                  <a:schemeClr val="bg1"/>
                </a:solidFill>
                <a:cs typeface="Arial" panose="020B0604020202020204" pitchFamily="34" charset="0"/>
              </a:rPr>
              <a:t>d’amélioration</a:t>
            </a:r>
            <a:endParaRPr lang="fr-FR" altLang="fr-FR" sz="3600" b="1" cap="small" dirty="0">
              <a:solidFill>
                <a:schemeClr val="bg1"/>
              </a:solidFill>
              <a:latin typeface="+mn-lt"/>
              <a:cs typeface="Arial" panose="020B0604020202020204" pitchFamily="34" charset="0"/>
            </a:endParaRPr>
          </a:p>
        </p:txBody>
      </p:sp>
      <p:sp>
        <p:nvSpPr>
          <p:cNvPr id="3" name="Rectangle 2"/>
          <p:cNvSpPr/>
          <p:nvPr/>
        </p:nvSpPr>
        <p:spPr>
          <a:xfrm>
            <a:off x="323528" y="1124744"/>
            <a:ext cx="8704384" cy="4524315"/>
          </a:xfrm>
          <a:prstGeom prst="rect">
            <a:avLst/>
          </a:prstGeom>
        </p:spPr>
        <p:txBody>
          <a:bodyPr wrap="square">
            <a:spAutoFit/>
          </a:bodyPr>
          <a:lstStyle/>
          <a:p>
            <a:pPr algn="just"/>
            <a:r>
              <a:rPr lang="fr-FR" sz="1400" dirty="0" smtClean="0">
                <a:cs typeface="Arial" pitchFamily="34" charset="0"/>
              </a:rPr>
              <a:t>• </a:t>
            </a:r>
            <a:r>
              <a:rPr lang="fr-FR" b="1" dirty="0">
                <a:cs typeface="Arial" pitchFamily="34" charset="0"/>
              </a:rPr>
              <a:t>la formation initiale et continue d’enseignants maîtrisant l’éducation inclusive </a:t>
            </a:r>
            <a:r>
              <a:rPr lang="fr-FR" dirty="0">
                <a:cs typeface="Arial" pitchFamily="34" charset="0"/>
              </a:rPr>
              <a:t>et celles </a:t>
            </a:r>
            <a:r>
              <a:rPr lang="fr-FR" b="1" dirty="0">
                <a:cs typeface="Arial" pitchFamily="34" charset="0"/>
              </a:rPr>
              <a:t>d’auxiliaires de la vie scolaire</a:t>
            </a:r>
            <a:r>
              <a:rPr lang="fr-FR" dirty="0">
                <a:cs typeface="Arial" pitchFamily="34" charset="0"/>
              </a:rPr>
              <a:t>, à mettre à la disposition des établissements concernés ;</a:t>
            </a:r>
          </a:p>
          <a:p>
            <a:pPr algn="just"/>
            <a:r>
              <a:rPr lang="fr-FR" dirty="0">
                <a:cs typeface="Arial" pitchFamily="34" charset="0"/>
              </a:rPr>
              <a:t>• </a:t>
            </a:r>
            <a:r>
              <a:rPr lang="fr-FR" b="1" dirty="0">
                <a:cs typeface="Arial" pitchFamily="34" charset="0"/>
              </a:rPr>
              <a:t>l’adaptation des examens </a:t>
            </a:r>
            <a:r>
              <a:rPr lang="fr-FR" dirty="0">
                <a:cs typeface="Arial" pitchFamily="34" charset="0"/>
              </a:rPr>
              <a:t>et des exigences de leur déroulement aux situations particulières des personnes handicapées ;</a:t>
            </a:r>
          </a:p>
          <a:p>
            <a:pPr algn="just"/>
            <a:r>
              <a:rPr lang="fr-FR" dirty="0">
                <a:cs typeface="Arial" pitchFamily="34" charset="0"/>
              </a:rPr>
              <a:t>• </a:t>
            </a:r>
            <a:r>
              <a:rPr lang="fr-FR" b="1" dirty="0">
                <a:cs typeface="Arial" pitchFamily="34" charset="0"/>
              </a:rPr>
              <a:t>le renforcement des partenariats </a:t>
            </a:r>
            <a:r>
              <a:rPr lang="fr-FR" dirty="0">
                <a:cs typeface="Arial" pitchFamily="34" charset="0"/>
              </a:rPr>
              <a:t>avec les secteurs gouvernementaux responsables de la santé et les ONG en vue de créer des unités de santé pluridisciplinaires capables de diagnostiquer et d’assurer le suivi de cas d’handicap parmi les apprenants et les apprenantes ainsi que leur prise en charge médicale ;</a:t>
            </a:r>
          </a:p>
          <a:p>
            <a:pPr algn="just"/>
            <a:r>
              <a:rPr lang="fr-FR" dirty="0">
                <a:cs typeface="Arial" pitchFamily="34" charset="0"/>
              </a:rPr>
              <a:t>• l’ouverture aux </a:t>
            </a:r>
            <a:r>
              <a:rPr lang="fr-FR" b="1" dirty="0">
                <a:cs typeface="Arial" pitchFamily="34" charset="0"/>
              </a:rPr>
              <a:t>partenariats avec des institutions étrangères </a:t>
            </a:r>
            <a:r>
              <a:rPr lang="fr-FR" dirty="0">
                <a:cs typeface="Arial" pitchFamily="34" charset="0"/>
              </a:rPr>
              <a:t>pour la mise en place des formations dans ce domaine au sein des institutions marocaines, comme la faculté des sciences de l’éducation</a:t>
            </a:r>
            <a:r>
              <a:rPr lang="fr-FR" dirty="0" smtClean="0">
                <a:cs typeface="Arial" pitchFamily="34" charset="0"/>
              </a:rPr>
              <a:t>.</a:t>
            </a:r>
          </a:p>
          <a:p>
            <a:pPr algn="just"/>
            <a:endParaRPr lang="fr-FR" dirty="0">
              <a:cs typeface="Arial" pitchFamily="34" charset="0"/>
            </a:endParaRPr>
          </a:p>
          <a:p>
            <a:pPr algn="just"/>
            <a:r>
              <a:rPr lang="fr-FR" sz="2400" b="1" dirty="0">
                <a:cs typeface="Arial" pitchFamily="34" charset="0"/>
              </a:rPr>
              <a:t>14. L’intégration de la lutte contre les représentations négatives du handicap et les clichés et stéréotypes y afférents dans l’éducation aux valeurs, aux droits humains et dans les différents médias</a:t>
            </a:r>
            <a:r>
              <a:rPr lang="fr-FR" sz="2400" b="1" dirty="0" smtClean="0">
                <a:cs typeface="Arial" pitchFamily="34" charset="0"/>
              </a:rPr>
              <a:t>.</a:t>
            </a:r>
            <a:endParaRPr lang="fr-FR" sz="2400" b="1" dirty="0">
              <a:cs typeface="Arial" pitchFamily="34" charset="0"/>
            </a:endParaRPr>
          </a:p>
        </p:txBody>
      </p:sp>
    </p:spTree>
    <p:extLst>
      <p:ext uri="{BB962C8B-B14F-4D97-AF65-F5344CB8AC3E}">
        <p14:creationId xmlns:p14="http://schemas.microsoft.com/office/powerpoint/2010/main" val="1478821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 y="764704"/>
            <a:ext cx="9143999" cy="5544616"/>
          </a:xfrm>
        </p:spPr>
        <p:txBody>
          <a:bodyPr>
            <a:noAutofit/>
          </a:bodyPr>
          <a:lstStyle/>
          <a:p>
            <a:pPr marL="0" indent="0">
              <a:buNone/>
            </a:pPr>
            <a:r>
              <a:rPr lang="fr-FR" sz="2400" b="1" dirty="0" smtClean="0"/>
              <a:t>Trois objectifs spécifiques et quinze mesures sur la période 2015-2030:</a:t>
            </a:r>
          </a:p>
          <a:p>
            <a:pPr marL="0" indent="0">
              <a:buNone/>
            </a:pPr>
            <a:endParaRPr lang="fr-FR" sz="2000" dirty="0" smtClean="0"/>
          </a:p>
          <a:p>
            <a:pPr marL="514350" indent="-514350">
              <a:buFont typeface="+mj-lt"/>
              <a:buAutoNum type="arabicPeriod"/>
            </a:pPr>
            <a:r>
              <a:rPr lang="fr-FR" sz="2000" b="1" dirty="0" smtClean="0">
                <a:solidFill>
                  <a:schemeClr val="accent1">
                    <a:lumMod val="50000"/>
                  </a:schemeClr>
                </a:solidFill>
              </a:rPr>
              <a:t>OS1 : Garantir l’inscription des ESH dans les écoles pour mettre fin à la situation d’exclusion. </a:t>
            </a:r>
            <a:r>
              <a:rPr lang="fr-FR" sz="1600" dirty="0" smtClean="0"/>
              <a:t>(La réalisation de cet objectif nécessite la prise en considération la nature de l’handicap et la mise à la disposition des établissements scolaires des conditions qui garantissent l’équité et l’égalité des chances).</a:t>
            </a:r>
          </a:p>
          <a:p>
            <a:pPr marL="514350" indent="-514350">
              <a:buFont typeface="+mj-lt"/>
              <a:buAutoNum type="arabicPeriod"/>
            </a:pPr>
            <a:r>
              <a:rPr lang="fr-FR" sz="2000" b="1" dirty="0" smtClean="0">
                <a:solidFill>
                  <a:schemeClr val="accent1">
                    <a:lumMod val="50000"/>
                  </a:schemeClr>
                </a:solidFill>
              </a:rPr>
              <a:t>OS2 : Mise en place de dispositions pédagogiques qui permettent aux écoles d’assurer leur mission d’éducation inclusive. </a:t>
            </a:r>
            <a:r>
              <a:rPr lang="fr-FR" sz="1600" dirty="0"/>
              <a:t>(La réalisation de cet objectif nécessite l’opérationnalisation du cadre </a:t>
            </a:r>
            <a:r>
              <a:rPr lang="fr-FR" sz="1600" dirty="0" err="1"/>
              <a:t>curriculaire</a:t>
            </a:r>
            <a:r>
              <a:rPr lang="fr-FR" sz="1600" dirty="0"/>
              <a:t> </a:t>
            </a:r>
            <a:r>
              <a:rPr lang="fr-FR" sz="1600" dirty="0" smtClean="0"/>
              <a:t>élaboré </a:t>
            </a:r>
            <a:r>
              <a:rPr lang="fr-FR" sz="1600" dirty="0"/>
              <a:t>par le ministère en partenariat avec l’UNICEF, la conception de supports pédagogiques, la formation du personnel éducatif, le recrutement de personnel spécialisé, l’adaptation des examens,…)</a:t>
            </a:r>
            <a:r>
              <a:rPr lang="fr-FR" sz="2000" dirty="0" smtClean="0"/>
              <a:t>.  </a:t>
            </a:r>
          </a:p>
          <a:p>
            <a:pPr marL="514350" indent="-514350">
              <a:buFont typeface="+mj-lt"/>
              <a:buAutoNum type="arabicPeriod"/>
            </a:pPr>
            <a:r>
              <a:rPr lang="fr-FR" sz="2000" b="1" dirty="0" smtClean="0">
                <a:solidFill>
                  <a:schemeClr val="accent1">
                    <a:lumMod val="50000"/>
                  </a:schemeClr>
                </a:solidFill>
              </a:rPr>
              <a:t>OS3 : Œuvrer pour le renforcement de l’appui et le développement de partenariat pour la réussite de la mise en place de l’école inclusive. </a:t>
            </a:r>
            <a:r>
              <a:rPr lang="fr-FR" sz="1800" dirty="0"/>
              <a:t>(La réalisation de cet objectif </a:t>
            </a:r>
            <a:r>
              <a:rPr lang="fr-FR" sz="1800" dirty="0" smtClean="0"/>
              <a:t>nécessite le fléchage dans le budget des AREF des dotations destinées à l’éducation inclusive, la révision du cadre partenarial avec les départements gouvernementaux concernés, les collectivités locales et les ONG, l’organisation avec les ONG des interventions des auxiliaires de la vie…).</a:t>
            </a:r>
            <a:endParaRPr lang="fr-FR" sz="2000" dirty="0" smtClean="0"/>
          </a:p>
          <a:p>
            <a:pPr marL="0" indent="0">
              <a:buNone/>
            </a:pPr>
            <a:endParaRPr lang="fr-FR" sz="2000" dirty="0" smtClean="0"/>
          </a:p>
          <a:p>
            <a:pPr marL="0" indent="0">
              <a:buNone/>
            </a:pPr>
            <a:endParaRPr lang="fr-FR" sz="2000" dirty="0"/>
          </a:p>
          <a:p>
            <a:pPr marL="0" indent="0">
              <a:buNone/>
            </a:pPr>
            <a:endParaRPr lang="fr-FR" sz="2000" dirty="0"/>
          </a:p>
        </p:txBody>
      </p:sp>
      <p:sp>
        <p:nvSpPr>
          <p:cNvPr id="3" name="Espace réservé du numéro de diapositive 2"/>
          <p:cNvSpPr>
            <a:spLocks noGrp="1"/>
          </p:cNvSpPr>
          <p:nvPr>
            <p:ph type="sldNum" sz="quarter" idx="12"/>
          </p:nvPr>
        </p:nvSpPr>
        <p:spPr/>
        <p:txBody>
          <a:bodyPr/>
          <a:lstStyle/>
          <a:p>
            <a:fld id="{D3E04377-CB08-45BC-BBE7-7847619855FB}" type="slidenum">
              <a:rPr lang="fr-FR" smtClean="0"/>
              <a:pPr/>
              <a:t>16</a:t>
            </a:fld>
            <a:endParaRPr lang="fr-FR"/>
          </a:p>
        </p:txBody>
      </p:sp>
      <p:sp>
        <p:nvSpPr>
          <p:cNvPr id="4" name="Espace réservé du texte 3"/>
          <p:cNvSpPr>
            <a:spLocks noGrp="1"/>
          </p:cNvSpPr>
          <p:nvPr>
            <p:ph type="body" sz="quarter" idx="13"/>
          </p:nvPr>
        </p:nvSpPr>
        <p:spPr/>
        <p:txBody>
          <a:bodyPr/>
          <a:lstStyle/>
          <a:p>
            <a:r>
              <a:rPr lang="fr-FR" sz="2000" dirty="0" smtClean="0"/>
              <a:t>Mesures et Actions programmées dans le plan d’action du ministère </a:t>
            </a:r>
            <a:r>
              <a:rPr lang="ar-MA" sz="2000" dirty="0" smtClean="0"/>
              <a:t>20</a:t>
            </a:r>
            <a:r>
              <a:rPr lang="fr-FR" sz="2000" dirty="0" smtClean="0"/>
              <a:t>17-2021</a:t>
            </a:r>
            <a:endParaRPr lang="fr-FR" sz="2000" dirty="0"/>
          </a:p>
        </p:txBody>
      </p:sp>
    </p:spTree>
    <p:extLst>
      <p:ext uri="{BB962C8B-B14F-4D97-AF65-F5344CB8AC3E}">
        <p14:creationId xmlns:p14="http://schemas.microsoft.com/office/powerpoint/2010/main" val="150866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464344" y="236504"/>
            <a:ext cx="8215312"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fr-FR" sz="2400" b="1" dirty="0">
                <a:solidFill>
                  <a:schemeClr val="bg1">
                    <a:lumMod val="95000"/>
                  </a:schemeClr>
                </a:solidFill>
              </a:rPr>
              <a:t>L’approche institutionnelle : Administrative et Organisationnelle de l’ingénierie </a:t>
            </a:r>
            <a:r>
              <a:rPr lang="fr-FR" sz="2400" b="1" dirty="0" err="1">
                <a:solidFill>
                  <a:schemeClr val="bg1">
                    <a:lumMod val="95000"/>
                  </a:schemeClr>
                </a:solidFill>
              </a:rPr>
              <a:t>curriculaire</a:t>
            </a:r>
            <a:r>
              <a:rPr lang="fr-FR" sz="2400" b="1" dirty="0">
                <a:solidFill>
                  <a:schemeClr val="bg1">
                    <a:lumMod val="95000"/>
                  </a:schemeClr>
                </a:solidFill>
              </a:rPr>
              <a:t> pour les enfants en situation d’handicap</a:t>
            </a:r>
          </a:p>
        </p:txBody>
      </p:sp>
      <p:sp>
        <p:nvSpPr>
          <p:cNvPr id="3" name="Rectangle à coins arrondis 2"/>
          <p:cNvSpPr/>
          <p:nvPr/>
        </p:nvSpPr>
        <p:spPr>
          <a:xfrm>
            <a:off x="747733" y="1352783"/>
            <a:ext cx="7893837" cy="4831021"/>
          </a:xfrm>
          <a:prstGeom prst="roundRect">
            <a:avLst/>
          </a:prstGeom>
          <a:solidFill>
            <a:schemeClr val="bg1"/>
          </a:solidFill>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fr-FR"/>
          </a:p>
        </p:txBody>
      </p:sp>
      <p:sp>
        <p:nvSpPr>
          <p:cNvPr id="12294" name="AutoShape 16"/>
          <p:cNvSpPr>
            <a:spLocks noChangeArrowheads="1"/>
          </p:cNvSpPr>
          <p:nvPr/>
        </p:nvSpPr>
        <p:spPr bwMode="auto">
          <a:xfrm flipH="1">
            <a:off x="3600897" y="1887222"/>
            <a:ext cx="361950" cy="95091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D9E2F3"/>
          </a:solidFill>
          <a:ln w="9525">
            <a:solidFill>
              <a:srgbClr val="2E74B5"/>
            </a:solidFill>
            <a:miter lim="800000"/>
            <a:headEnd/>
            <a:tailEnd/>
          </a:ln>
        </p:spPr>
        <p:txBody>
          <a:bodyPr/>
          <a:lstStyle/>
          <a:p>
            <a:endParaRPr lang="fr-FR"/>
          </a:p>
        </p:txBody>
      </p:sp>
      <p:sp>
        <p:nvSpPr>
          <p:cNvPr id="12295" name="Rectangle 13"/>
          <p:cNvSpPr>
            <a:spLocks noChangeArrowheads="1"/>
          </p:cNvSpPr>
          <p:nvPr/>
        </p:nvSpPr>
        <p:spPr bwMode="auto">
          <a:xfrm>
            <a:off x="5885008" y="1762919"/>
            <a:ext cx="2503416" cy="11191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Profil d’entrée :</a:t>
            </a:r>
            <a:endParaRPr lang="ar-MA" altLang="fr-FR" sz="1600" b="1" dirty="0">
              <a:latin typeface="Calibri" panose="020F0502020204030204" pitchFamily="34" charset="0"/>
              <a:ea typeface="Arial" panose="020B0604020202020204" pitchFamily="34" charset="0"/>
              <a:cs typeface="Arabic Transparent" panose="020B0604020202020204" pitchFamily="34" charset="0"/>
            </a:endParaRPr>
          </a:p>
          <a:p>
            <a:pPr algn="ctr" rtl="1" eaLnBrk="1" hangingPunct="1">
              <a:spcAft>
                <a:spcPts val="1000"/>
              </a:spcAft>
            </a:pP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Enfant de 6 ans avec un handicap diagnostiqué  léger ou moyen</a:t>
            </a:r>
            <a:endParaRPr lang="fr-FR" altLang="fr-FR" sz="1400" dirty="0">
              <a:ea typeface="Arial" panose="020B0604020202020204" pitchFamily="34" charset="0"/>
              <a:cs typeface="Arabic Transparent" panose="020B0604020202020204" pitchFamily="34" charset="0"/>
            </a:endParaRPr>
          </a:p>
        </p:txBody>
      </p:sp>
      <p:sp>
        <p:nvSpPr>
          <p:cNvPr id="12296" name="Rectangle 18"/>
          <p:cNvSpPr>
            <a:spLocks noChangeArrowheads="1"/>
          </p:cNvSpPr>
          <p:nvPr/>
        </p:nvSpPr>
        <p:spPr bwMode="auto">
          <a:xfrm>
            <a:off x="4438650" y="1810495"/>
            <a:ext cx="939945" cy="94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2000" b="1" dirty="0" smtClean="0">
                <a:latin typeface="Calibri" panose="020F0502020204030204" pitchFamily="34" charset="0"/>
                <a:ea typeface="Arial" panose="020B0604020202020204" pitchFamily="34" charset="0"/>
                <a:cs typeface="Arabic Transparent" panose="020B0604020202020204" pitchFamily="34" charset="0"/>
              </a:rPr>
              <a:t>Accès à l’école</a:t>
            </a:r>
            <a:endParaRPr lang="fr-FR" altLang="fr-FR" dirty="0">
              <a:ea typeface="Arial" panose="020B0604020202020204" pitchFamily="34" charset="0"/>
              <a:cs typeface="Arabic Transparent" panose="020B0604020202020204" pitchFamily="34" charset="0"/>
            </a:endParaRPr>
          </a:p>
        </p:txBody>
      </p:sp>
      <p:sp>
        <p:nvSpPr>
          <p:cNvPr id="12297" name="AutoShape 19"/>
          <p:cNvSpPr>
            <a:spLocks noChangeArrowheads="1"/>
          </p:cNvSpPr>
          <p:nvPr/>
        </p:nvSpPr>
        <p:spPr bwMode="auto">
          <a:xfrm>
            <a:off x="5325031" y="2193925"/>
            <a:ext cx="539750" cy="206375"/>
          </a:xfrm>
          <a:prstGeom prst="leftArrow">
            <a:avLst>
              <a:gd name="adj1" fmla="val 50000"/>
              <a:gd name="adj2" fmla="val 39425"/>
            </a:avLst>
          </a:prstGeom>
          <a:solidFill>
            <a:srgbClr val="D9E2F3"/>
          </a:solidFill>
          <a:ln w="9525">
            <a:solidFill>
              <a:srgbClr val="2E74B5"/>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2298" name="AutoShape 28"/>
          <p:cNvSpPr>
            <a:spLocks noChangeArrowheads="1"/>
          </p:cNvSpPr>
          <p:nvPr/>
        </p:nvSpPr>
        <p:spPr bwMode="auto">
          <a:xfrm>
            <a:off x="1258815" y="1762481"/>
            <a:ext cx="2263775" cy="844550"/>
          </a:xfrm>
          <a:prstGeom prst="bevel">
            <a:avLst>
              <a:gd name="adj" fmla="val 12500"/>
            </a:avLst>
          </a:prstGeom>
          <a:gradFill rotWithShape="0">
            <a:gsLst>
              <a:gs pos="0">
                <a:srgbClr val="8EAADB"/>
              </a:gs>
              <a:gs pos="50000">
                <a:srgbClr val="D9E2F3"/>
              </a:gs>
              <a:gs pos="100000">
                <a:srgbClr val="8EAADB"/>
              </a:gs>
            </a:gsLst>
            <a:lin ang="18900000" scaled="1"/>
          </a:gradFill>
          <a:ln w="12700">
            <a:solidFill>
              <a:srgbClr val="8EAADB"/>
            </a:solidFill>
            <a:miter lim="800000"/>
            <a:headEnd/>
            <a:tailEnd/>
          </a:ln>
          <a:effectLst>
            <a:outerShdw dist="28398" dir="3806097" algn="ctr" rotWithShape="0">
              <a:srgbClr val="1F3763">
                <a:alpha val="50000"/>
              </a:srgbClr>
            </a:outerShdw>
          </a:effec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Aft>
                <a:spcPts val="1000"/>
              </a:spcAft>
            </a:pP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Adoption du Projet de l’Etablissement Inclusif</a:t>
            </a:r>
            <a:endParaRPr lang="fr-FR" altLang="fr-FR" sz="1400" dirty="0">
              <a:ea typeface="Arial" panose="020B0604020202020204" pitchFamily="34" charset="0"/>
              <a:cs typeface="Arabic Transparent" panose="020B0604020202020204" pitchFamily="34" charset="0"/>
            </a:endParaRPr>
          </a:p>
        </p:txBody>
      </p:sp>
      <p:sp>
        <p:nvSpPr>
          <p:cNvPr id="12299" name="AutoShape 14"/>
          <p:cNvSpPr>
            <a:spLocks noChangeArrowheads="1"/>
          </p:cNvSpPr>
          <p:nvPr/>
        </p:nvSpPr>
        <p:spPr bwMode="auto">
          <a:xfrm>
            <a:off x="2659865" y="4444049"/>
            <a:ext cx="252412" cy="211137"/>
          </a:xfrm>
          <a:prstGeom prst="downArrow">
            <a:avLst>
              <a:gd name="adj1" fmla="val 50000"/>
              <a:gd name="adj2" fmla="val 13727"/>
            </a:avLst>
          </a:prstGeom>
          <a:solidFill>
            <a:srgbClr val="D9E2F3"/>
          </a:solidFill>
          <a:ln w="9525">
            <a:solidFill>
              <a:srgbClr val="2E74B5"/>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2300" name="Rectangle 7"/>
          <p:cNvSpPr>
            <a:spLocks noChangeArrowheads="1"/>
          </p:cNvSpPr>
          <p:nvPr/>
        </p:nvSpPr>
        <p:spPr bwMode="auto">
          <a:xfrm>
            <a:off x="766773" y="2868615"/>
            <a:ext cx="3786187" cy="615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Approche </a:t>
            </a: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Administrative</a:t>
            </a: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 Organisationnelle et Pédagogique de l’</a:t>
            </a:r>
            <a:r>
              <a:rPr lang="fr-FR" altLang="fr-FR" sz="1600" b="1" dirty="0" err="1" smtClean="0">
                <a:latin typeface="Calibri" panose="020F0502020204030204" pitchFamily="34" charset="0"/>
                <a:ea typeface="Arial" panose="020B0604020202020204" pitchFamily="34" charset="0"/>
                <a:cs typeface="Arabic Transparent" panose="020B0604020202020204" pitchFamily="34" charset="0"/>
              </a:rPr>
              <a:t>Inscusion</a:t>
            </a: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 Scolaire</a:t>
            </a:r>
            <a:endParaRPr lang="fr-FR" altLang="fr-FR" dirty="0">
              <a:ea typeface="Arial" panose="020B0604020202020204" pitchFamily="34" charset="0"/>
              <a:cs typeface="Arabic Transparent" panose="020B0604020202020204" pitchFamily="34" charset="0"/>
            </a:endParaRPr>
          </a:p>
        </p:txBody>
      </p:sp>
      <p:sp>
        <p:nvSpPr>
          <p:cNvPr id="12301" name="Rectangle 8"/>
          <p:cNvSpPr>
            <a:spLocks noChangeArrowheads="1"/>
          </p:cNvSpPr>
          <p:nvPr/>
        </p:nvSpPr>
        <p:spPr bwMode="auto">
          <a:xfrm>
            <a:off x="766772" y="3795359"/>
            <a:ext cx="3786187" cy="584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200" b="1" dirty="0" smtClean="0">
                <a:latin typeface="Calibri" panose="020F0502020204030204" pitchFamily="34" charset="0"/>
                <a:ea typeface="Arial" panose="020B0604020202020204" pitchFamily="34" charset="0"/>
                <a:cs typeface="Arabic Transparent" panose="020B0604020202020204" pitchFamily="34" charset="0"/>
              </a:rPr>
              <a:t>Rendre effectif le Droit à l’éducation à travers le conseil de gestion, les conseils pédagogiques, les conseils d’enseignement et la Vie Scolaire </a:t>
            </a:r>
            <a:endParaRPr lang="fr-FR" altLang="fr-FR" sz="1400" dirty="0">
              <a:ea typeface="Arial" panose="020B0604020202020204" pitchFamily="34" charset="0"/>
              <a:cs typeface="Arabic Transparent" panose="020B0604020202020204" pitchFamily="34" charset="0"/>
            </a:endParaRPr>
          </a:p>
        </p:txBody>
      </p:sp>
      <p:sp>
        <p:nvSpPr>
          <p:cNvPr id="12302" name="AutoShape 17"/>
          <p:cNvSpPr>
            <a:spLocks noChangeArrowheads="1"/>
          </p:cNvSpPr>
          <p:nvPr/>
        </p:nvSpPr>
        <p:spPr bwMode="auto">
          <a:xfrm flipH="1" flipV="1">
            <a:off x="4572000" y="2744383"/>
            <a:ext cx="293687" cy="7651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D9E2F3"/>
          </a:solidFill>
          <a:ln w="9525">
            <a:solidFill>
              <a:srgbClr val="2E74B5"/>
            </a:solidFill>
            <a:miter lim="800000"/>
            <a:headEnd/>
            <a:tailEnd/>
          </a:ln>
        </p:spPr>
        <p:txBody>
          <a:bodyPr/>
          <a:lstStyle/>
          <a:p>
            <a:endParaRPr lang="fr-FR"/>
          </a:p>
        </p:txBody>
      </p:sp>
      <p:sp>
        <p:nvSpPr>
          <p:cNvPr id="12303" name="AutoShape 20"/>
          <p:cNvSpPr>
            <a:spLocks noChangeArrowheads="1"/>
          </p:cNvSpPr>
          <p:nvPr/>
        </p:nvSpPr>
        <p:spPr bwMode="auto">
          <a:xfrm>
            <a:off x="6525035" y="2943189"/>
            <a:ext cx="357188" cy="1071563"/>
          </a:xfrm>
          <a:prstGeom prst="downArrow">
            <a:avLst>
              <a:gd name="adj1" fmla="val 50000"/>
              <a:gd name="adj2" fmla="val 90125"/>
            </a:avLst>
          </a:prstGeom>
          <a:solidFill>
            <a:srgbClr val="D9E2F3"/>
          </a:solidFill>
          <a:ln w="9525">
            <a:solidFill>
              <a:srgbClr val="2E74B5"/>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2304" name="AutoShape 24"/>
          <p:cNvSpPr>
            <a:spLocks noChangeArrowheads="1"/>
          </p:cNvSpPr>
          <p:nvPr/>
        </p:nvSpPr>
        <p:spPr bwMode="auto">
          <a:xfrm flipH="1" flipV="1">
            <a:off x="4593413" y="3423090"/>
            <a:ext cx="293687" cy="74453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D9E2F3"/>
          </a:solidFill>
          <a:ln w="9525">
            <a:solidFill>
              <a:srgbClr val="2E74B5"/>
            </a:solidFill>
            <a:miter lim="800000"/>
            <a:headEnd/>
            <a:tailEnd/>
          </a:ln>
        </p:spPr>
        <p:txBody>
          <a:bodyPr/>
          <a:lstStyle/>
          <a:p>
            <a:endParaRPr lang="fr-FR"/>
          </a:p>
        </p:txBody>
      </p:sp>
      <p:sp>
        <p:nvSpPr>
          <p:cNvPr id="12305" name="AutoShape 31"/>
          <p:cNvSpPr>
            <a:spLocks noChangeArrowheads="1"/>
          </p:cNvSpPr>
          <p:nvPr/>
        </p:nvSpPr>
        <p:spPr bwMode="auto">
          <a:xfrm>
            <a:off x="2662565" y="3533741"/>
            <a:ext cx="252412" cy="219075"/>
          </a:xfrm>
          <a:prstGeom prst="downArrow">
            <a:avLst>
              <a:gd name="adj1" fmla="val 50000"/>
              <a:gd name="adj2" fmla="val 13727"/>
            </a:avLst>
          </a:prstGeom>
          <a:solidFill>
            <a:srgbClr val="D9E2F3"/>
          </a:solidFill>
          <a:ln w="9525">
            <a:solidFill>
              <a:srgbClr val="2E74B5"/>
            </a:solidFill>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graphicFrame>
        <p:nvGraphicFramePr>
          <p:cNvPr id="36" name="Tableau 35"/>
          <p:cNvGraphicFramePr>
            <a:graphicFrameLocks noGrp="1"/>
          </p:cNvGraphicFramePr>
          <p:nvPr>
            <p:extLst>
              <p:ext uri="{D42A27DB-BD31-4B8C-83A1-F6EECF244321}">
                <p14:modId xmlns:p14="http://schemas.microsoft.com/office/powerpoint/2010/main" val="3647712513"/>
              </p:ext>
            </p:extLst>
          </p:nvPr>
        </p:nvGraphicFramePr>
        <p:xfrm>
          <a:off x="898909" y="4680499"/>
          <a:ext cx="3652837" cy="1339767"/>
        </p:xfrm>
        <a:graphic>
          <a:graphicData uri="http://schemas.openxmlformats.org/drawingml/2006/table">
            <a:tbl>
              <a:tblPr/>
              <a:tblGrid>
                <a:gridCol w="1768328"/>
                <a:gridCol w="1884509"/>
              </a:tblGrid>
              <a:tr h="154986">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6</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6">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Mécanisme d’évaluation pour l’inclusion scolaire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812">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5</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fr-FR"/>
                    </a:p>
                  </a:txBody>
                  <a:tcPr/>
                </a:tc>
              </a:tr>
              <a:tr h="228812">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4</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fr-FR"/>
                    </a:p>
                  </a:txBody>
                  <a:tcPr/>
                </a:tc>
              </a:tr>
              <a:tr h="228812">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3</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fr-FR"/>
                    </a:p>
                  </a:txBody>
                  <a:tcPr/>
                </a:tc>
              </a:tr>
              <a:tr h="228812">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2</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fr-FR"/>
                    </a:p>
                  </a:txBody>
                  <a:tcPr/>
                </a:tc>
              </a:tr>
              <a:tr h="228812">
                <a:tc>
                  <a:txBody>
                    <a:bodyPr/>
                    <a:lstStyle/>
                    <a:p>
                      <a:pPr marL="0" marR="0" lvl="0" indent="0" algn="ctr" defTabSz="914400" rtl="1" eaLnBrk="1" fontAlgn="base" latinLnBrk="0" hangingPunct="1">
                        <a:lnSpc>
                          <a:spcPct val="107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Calibri" pitchFamily="34" charset="0"/>
                          <a:cs typeface="Arial" pitchFamily="34" charset="0"/>
                        </a:rPr>
                        <a:t>1</a:t>
                      </a:r>
                      <a:r>
                        <a:rPr kumimoji="0" lang="fr-FR" sz="1200" b="1" i="0" u="none" strike="noStrike" cap="none" normalizeH="0" baseline="30000" dirty="0" smtClean="0">
                          <a:ln>
                            <a:noFill/>
                          </a:ln>
                          <a:solidFill>
                            <a:schemeClr val="tx1"/>
                          </a:solidFill>
                          <a:effectLst/>
                          <a:latin typeface="Calibri" pitchFamily="34" charset="0"/>
                          <a:cs typeface="Arial" pitchFamily="34" charset="0"/>
                        </a:rPr>
                        <a:t>e</a:t>
                      </a:r>
                      <a:r>
                        <a:rPr kumimoji="0" lang="fr-FR" sz="1200" b="1" i="0" u="none" strike="noStrike" cap="none" normalizeH="0" baseline="0" dirty="0" smtClean="0">
                          <a:ln>
                            <a:noFill/>
                          </a:ln>
                          <a:solidFill>
                            <a:schemeClr val="tx1"/>
                          </a:solidFill>
                          <a:effectLst/>
                          <a:latin typeface="Calibri" pitchFamily="34" charset="0"/>
                          <a:cs typeface="Arial" pitchFamily="34" charset="0"/>
                        </a:rPr>
                        <a:t> année primaire</a:t>
                      </a:r>
                      <a:endParaRPr kumimoji="0" lang="fr-FR" sz="1000" b="0" i="0" u="none" strike="noStrike" cap="none" normalizeH="0" baseline="0" dirty="0" smtClean="0">
                        <a:ln>
                          <a:noFill/>
                        </a:ln>
                        <a:solidFill>
                          <a:schemeClr val="tx1"/>
                        </a:solidFill>
                        <a:effectLst/>
                        <a:latin typeface="Calibri" pitchFamily="34"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fr-FR"/>
                    </a:p>
                  </a:txBody>
                  <a:tcPr/>
                </a:tc>
              </a:tr>
            </a:tbl>
          </a:graphicData>
        </a:graphic>
      </p:graphicFrame>
      <p:sp>
        <p:nvSpPr>
          <p:cNvPr id="12324" name="Rectangle 33"/>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fr-FR" altLang="fr-FR"/>
          </a:p>
        </p:txBody>
      </p:sp>
      <p:sp>
        <p:nvSpPr>
          <p:cNvPr id="12326" name="Rectangle 11"/>
          <p:cNvSpPr>
            <a:spLocks noChangeArrowheads="1"/>
          </p:cNvSpPr>
          <p:nvPr/>
        </p:nvSpPr>
        <p:spPr bwMode="auto">
          <a:xfrm>
            <a:off x="5477632" y="4976795"/>
            <a:ext cx="2910792" cy="123585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Adoption de l’ingénierie </a:t>
            </a:r>
            <a:r>
              <a:rPr lang="fr-FR" altLang="fr-FR" sz="1400" b="1"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 EHS : </a:t>
            </a:r>
            <a:r>
              <a:rPr lang="fr-FR" altLang="fr-FR" sz="1600" b="1" dirty="0">
                <a:latin typeface="Calibri" panose="020F0502020204030204" pitchFamily="34" charset="0"/>
                <a:ea typeface="Arial" panose="020B0604020202020204" pitchFamily="34" charset="0"/>
                <a:cs typeface="Arabic Transparent" panose="020B0604020202020204" pitchFamily="34" charset="0"/>
              </a:rPr>
              <a:t>Adaptation des activités fondamentales et d’appui selon le type </a:t>
            </a: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d’handicap</a:t>
            </a:r>
            <a:endParaRPr lang="fr-FR" altLang="fr-FR" sz="1600" dirty="0">
              <a:ea typeface="Arial" panose="020B0604020202020204" pitchFamily="34" charset="0"/>
              <a:cs typeface="Arabic Transparent" panose="020B0604020202020204" pitchFamily="34" charset="0"/>
            </a:endParaRPr>
          </a:p>
          <a:p>
            <a:pPr algn="ctr" rtl="1" eaLnBrk="1" hangingPunct="1"/>
            <a:endParaRPr lang="fr-FR" altLang="fr-FR" sz="1600" dirty="0">
              <a:ea typeface="Arial" panose="020B0604020202020204" pitchFamily="34" charset="0"/>
              <a:cs typeface="Arabic Transparent" panose="020B0604020202020204" pitchFamily="34" charset="0"/>
            </a:endParaRPr>
          </a:p>
        </p:txBody>
      </p:sp>
      <p:sp>
        <p:nvSpPr>
          <p:cNvPr id="12327" name="Rectangle 12"/>
          <p:cNvSpPr>
            <a:spLocks noChangeArrowheads="1"/>
          </p:cNvSpPr>
          <p:nvPr/>
        </p:nvSpPr>
        <p:spPr bwMode="auto">
          <a:xfrm>
            <a:off x="5473817" y="4054491"/>
            <a:ext cx="2925079" cy="85751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Inscription </a:t>
            </a: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en 1</a:t>
            </a:r>
            <a:r>
              <a:rPr lang="fr-FR" altLang="fr-FR" sz="1400" b="1" baseline="30000" dirty="0" smtClean="0">
                <a:latin typeface="Calibri" panose="020F0502020204030204" pitchFamily="34" charset="0"/>
                <a:ea typeface="Arial" panose="020B0604020202020204" pitchFamily="34" charset="0"/>
                <a:cs typeface="Arabic Transparent" panose="020B0604020202020204" pitchFamily="34" charset="0"/>
              </a:rPr>
              <a:t>e</a:t>
            </a: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 AP avec rattachement à une </a:t>
            </a:r>
            <a:r>
              <a:rPr lang="fr-FR" altLang="fr-FR" sz="1400" b="1" dirty="0" smtClean="0">
                <a:latin typeface="Calibri" panose="020F0502020204030204" pitchFamily="34" charset="0"/>
                <a:ea typeface="Arial" panose="020B0604020202020204" pitchFamily="34" charset="0"/>
                <a:cs typeface="Arabic Transparent" panose="020B0604020202020204" pitchFamily="34" charset="0"/>
              </a:rPr>
              <a:t>Classe d’Education Inclusive (CEI)</a:t>
            </a:r>
            <a:endParaRPr lang="fr-FR" altLang="fr-FR" sz="1600" dirty="0"/>
          </a:p>
        </p:txBody>
      </p:sp>
      <p:sp>
        <p:nvSpPr>
          <p:cNvPr id="4" name="Double flèche horizontale 3"/>
          <p:cNvSpPr/>
          <p:nvPr/>
        </p:nvSpPr>
        <p:spPr>
          <a:xfrm>
            <a:off x="4592562" y="4661465"/>
            <a:ext cx="857242" cy="3227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Double flèche horizontale 24"/>
          <p:cNvSpPr/>
          <p:nvPr/>
        </p:nvSpPr>
        <p:spPr>
          <a:xfrm>
            <a:off x="4589417" y="5460346"/>
            <a:ext cx="857242" cy="3227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5425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a:xfrm>
            <a:off x="500063" y="333375"/>
            <a:ext cx="8215312"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fr-FR" sz="2800" b="1" dirty="0" smtClean="0">
                <a:solidFill>
                  <a:schemeClr val="bg1">
                    <a:lumMod val="95000"/>
                  </a:schemeClr>
                </a:solidFill>
              </a:rPr>
              <a:t>Structure Générale de </a:t>
            </a:r>
            <a:r>
              <a:rPr lang="fr-FR" sz="2800" b="1" dirty="0">
                <a:solidFill>
                  <a:schemeClr val="bg1">
                    <a:lumMod val="95000"/>
                  </a:schemeClr>
                </a:solidFill>
              </a:rPr>
              <a:t>l’ingénierie</a:t>
            </a:r>
            <a:r>
              <a:rPr lang="fr-FR" sz="2800" dirty="0" smtClean="0"/>
              <a:t> </a:t>
            </a:r>
            <a:r>
              <a:rPr lang="fr-FR" sz="2800" b="1" dirty="0" err="1" smtClean="0">
                <a:solidFill>
                  <a:schemeClr val="bg1">
                    <a:lumMod val="95000"/>
                  </a:schemeClr>
                </a:solidFill>
              </a:rPr>
              <a:t>curriculaire</a:t>
            </a:r>
            <a:r>
              <a:rPr lang="fr-FR" sz="2800" b="1" dirty="0" smtClean="0">
                <a:solidFill>
                  <a:schemeClr val="bg1">
                    <a:lumMod val="95000"/>
                  </a:schemeClr>
                </a:solidFill>
              </a:rPr>
              <a:t> des ESH</a:t>
            </a:r>
            <a:endParaRPr lang="fr-FR" sz="2800" b="1" dirty="0">
              <a:solidFill>
                <a:schemeClr val="bg1">
                  <a:lumMod val="95000"/>
                </a:schemeClr>
              </a:solidFill>
            </a:endParaRPr>
          </a:p>
        </p:txBody>
      </p:sp>
      <p:sp>
        <p:nvSpPr>
          <p:cNvPr id="17411" name="AutoShape 46"/>
          <p:cNvSpPr>
            <a:spLocks noChangeArrowheads="1"/>
          </p:cNvSpPr>
          <p:nvPr/>
        </p:nvSpPr>
        <p:spPr bwMode="auto">
          <a:xfrm>
            <a:off x="611560" y="1773238"/>
            <a:ext cx="7920880" cy="941387"/>
          </a:xfrm>
          <a:prstGeom prst="bevel">
            <a:avLst>
              <a:gd name="adj" fmla="val 12500"/>
            </a:avLst>
          </a:prstGeom>
          <a:gradFill rotWithShape="0">
            <a:gsLst>
              <a:gs pos="0">
                <a:srgbClr val="92CDDC"/>
              </a:gs>
              <a:gs pos="50000">
                <a:srgbClr val="DAEEF3"/>
              </a:gs>
              <a:gs pos="100000">
                <a:srgbClr val="92CDDC"/>
              </a:gs>
            </a:gsLst>
            <a:lin ang="18900000" scaled="1"/>
          </a:gradFill>
          <a:ln w="12700">
            <a:solidFill>
              <a:srgbClr val="000000"/>
            </a:solidFill>
            <a:miter lim="800000"/>
            <a:headEnd/>
            <a:tailEnd/>
          </a:ln>
          <a:effectLst>
            <a:outerShdw dist="28398" dir="3806097" algn="ctr" rotWithShape="0">
              <a:srgbClr val="205867">
                <a:alpha val="50000"/>
              </a:srgbClr>
            </a:outerShdw>
          </a:effec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2000" b="1" dirty="0" smtClean="0">
                <a:latin typeface="Calibri" panose="020F0502020204030204" pitchFamily="34" charset="0"/>
                <a:ea typeface="Arial" panose="020B0604020202020204" pitchFamily="34" charset="0"/>
                <a:cs typeface="Arabic Transparent" panose="020B0604020202020204" pitchFamily="34" charset="0"/>
              </a:rPr>
              <a:t>Les fondements constitutionnels, de droit humain et juridiques de la scolarisation des enfants en situation d’handicap</a:t>
            </a:r>
            <a:r>
              <a:rPr lang="ar-MA" altLang="fr-FR" sz="2000" b="1" dirty="0" smtClean="0">
                <a:latin typeface="Calibri" panose="020F0502020204030204" pitchFamily="34" charset="0"/>
                <a:ea typeface="Arial" panose="020B0604020202020204" pitchFamily="34" charset="0"/>
                <a:cs typeface="Arabic Transparent" panose="020B0604020202020204" pitchFamily="34" charset="0"/>
              </a:rPr>
              <a:t> </a:t>
            </a:r>
            <a:endParaRPr lang="fr-FR" altLang="fr-FR" dirty="0">
              <a:ea typeface="Arial" panose="020B0604020202020204" pitchFamily="34" charset="0"/>
              <a:cs typeface="Arabic Transparent" panose="020B0604020202020204" pitchFamily="34" charset="0"/>
            </a:endParaRPr>
          </a:p>
        </p:txBody>
      </p:sp>
      <p:sp>
        <p:nvSpPr>
          <p:cNvPr id="17412" name="AutoShape 3"/>
          <p:cNvSpPr>
            <a:spLocks noChangeArrowheads="1"/>
          </p:cNvSpPr>
          <p:nvPr/>
        </p:nvSpPr>
        <p:spPr bwMode="auto">
          <a:xfrm>
            <a:off x="0" y="1857375"/>
            <a:ext cx="9036495" cy="4929188"/>
          </a:xfrm>
          <a:prstGeom prst="roundRect">
            <a:avLst>
              <a:gd name="adj" fmla="val 16667"/>
            </a:avLst>
          </a:prstGeom>
          <a:noFill/>
          <a:ln w="6350">
            <a:solidFill>
              <a:srgbClr val="8DB3E2"/>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13" name="AutoShape 4"/>
          <p:cNvSpPr>
            <a:spLocks noChangeArrowheads="1"/>
          </p:cNvSpPr>
          <p:nvPr/>
        </p:nvSpPr>
        <p:spPr bwMode="auto">
          <a:xfrm>
            <a:off x="313433" y="4226098"/>
            <a:ext cx="8640960" cy="428625"/>
          </a:xfrm>
          <a:prstGeom prst="roundRect">
            <a:avLst>
              <a:gd name="adj" fmla="val 16667"/>
            </a:avLst>
          </a:prstGeom>
          <a:solidFill>
            <a:srgbClr val="C6D9F1"/>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Fondements pédagogiques et didactiques et mécanismes d’évaluation</a:t>
            </a:r>
            <a:endParaRPr lang="fr-FR" altLang="fr-FR" b="1" dirty="0">
              <a:ea typeface="Arial" panose="020B0604020202020204" pitchFamily="34" charset="0"/>
              <a:cs typeface="Arabic Transparent" panose="020B0604020202020204" pitchFamily="34" charset="0"/>
            </a:endParaRPr>
          </a:p>
        </p:txBody>
      </p:sp>
      <p:sp>
        <p:nvSpPr>
          <p:cNvPr id="17414" name="Oval 5"/>
          <p:cNvSpPr>
            <a:spLocks noChangeArrowheads="1"/>
          </p:cNvSpPr>
          <p:nvPr/>
        </p:nvSpPr>
        <p:spPr bwMode="auto">
          <a:xfrm>
            <a:off x="1000125" y="2928938"/>
            <a:ext cx="6884243" cy="1133475"/>
          </a:xfrm>
          <a:prstGeom prst="ellipse">
            <a:avLst/>
          </a:prstGeom>
          <a:solidFill>
            <a:srgbClr val="8DB3E2"/>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Les fondements institutionnels, administratifs, organisationnels et pédagogiques de la mise en œuvre de l’</a:t>
            </a:r>
            <a:r>
              <a:rPr lang="fr-FR" altLang="fr-FR" sz="1600" b="1" dirty="0" err="1" smtClean="0">
                <a:latin typeface="Calibri" panose="020F0502020204030204" pitchFamily="34" charset="0"/>
                <a:ea typeface="Arial" panose="020B0604020202020204" pitchFamily="34" charset="0"/>
                <a:cs typeface="Arabic Transparent" panose="020B0604020202020204" pitchFamily="34" charset="0"/>
              </a:rPr>
              <a:t>ingénerie</a:t>
            </a:r>
            <a:r>
              <a:rPr lang="fr-FR" altLang="fr-FR" sz="1600" b="1"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600" b="1" dirty="0" err="1" smtClean="0">
                <a:latin typeface="Calibri" panose="020F0502020204030204" pitchFamily="34" charset="0"/>
                <a:ea typeface="Arial" panose="020B0604020202020204" pitchFamily="34" charset="0"/>
                <a:cs typeface="Arabic Transparent" panose="020B0604020202020204" pitchFamily="34" charset="0"/>
              </a:rPr>
              <a:t>curriculaire</a:t>
            </a:r>
            <a:endParaRPr lang="fr-FR" altLang="fr-FR" b="1" dirty="0">
              <a:ea typeface="Arial" panose="020B0604020202020204" pitchFamily="34" charset="0"/>
              <a:cs typeface="Arabic Transparent" panose="020B0604020202020204" pitchFamily="34" charset="0"/>
            </a:endParaRPr>
          </a:p>
        </p:txBody>
      </p:sp>
      <p:sp>
        <p:nvSpPr>
          <p:cNvPr id="17415" name="AutoShape 6"/>
          <p:cNvSpPr>
            <a:spLocks noChangeArrowheads="1"/>
          </p:cNvSpPr>
          <p:nvPr/>
        </p:nvSpPr>
        <p:spPr bwMode="auto">
          <a:xfrm>
            <a:off x="7520249" y="5010150"/>
            <a:ext cx="1195125" cy="1562100"/>
          </a:xfrm>
          <a:prstGeom prst="roundRect">
            <a:avLst>
              <a:gd name="adj" fmla="val 16667"/>
            </a:avLst>
          </a:prstGeom>
          <a:solidFill>
            <a:srgbClr val="FFD85D"/>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a:t>
            </a:r>
            <a:r>
              <a:rPr lang="fr-FR" altLang="fr-FR" sz="1400" dirty="0" smtClean="0"/>
              <a:t>ESH autistes</a:t>
            </a:r>
            <a:endParaRPr lang="fr-FR" altLang="fr-FR" sz="1400" dirty="0">
              <a:ea typeface="Arial" panose="020B0604020202020204" pitchFamily="34" charset="0"/>
              <a:cs typeface="Arabic Transparent" panose="020B0604020202020204" pitchFamily="34" charset="0"/>
            </a:endParaRPr>
          </a:p>
        </p:txBody>
      </p:sp>
      <p:sp>
        <p:nvSpPr>
          <p:cNvPr id="17416" name="AutoShape 7"/>
          <p:cNvSpPr>
            <a:spLocks noChangeArrowheads="1"/>
          </p:cNvSpPr>
          <p:nvPr/>
        </p:nvSpPr>
        <p:spPr bwMode="auto">
          <a:xfrm>
            <a:off x="6091094" y="5000625"/>
            <a:ext cx="1216105" cy="1562100"/>
          </a:xfrm>
          <a:prstGeom prst="roundRect">
            <a:avLst>
              <a:gd name="adj" fmla="val 16667"/>
            </a:avLst>
          </a:prstGeom>
          <a:solidFill>
            <a:srgbClr val="FDE9D9"/>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a:t>
            </a:r>
            <a:r>
              <a:rPr lang="fr-FR" altLang="fr-FR" sz="1400" dirty="0" smtClean="0"/>
              <a:t>ESH mental</a:t>
            </a:r>
            <a:endParaRPr lang="fr-FR" altLang="fr-FR" sz="1400" dirty="0">
              <a:ea typeface="Arial" panose="020B0604020202020204" pitchFamily="34" charset="0"/>
              <a:cs typeface="Arabic Transparent" panose="020B0604020202020204" pitchFamily="34" charset="0"/>
            </a:endParaRPr>
          </a:p>
        </p:txBody>
      </p:sp>
      <p:sp>
        <p:nvSpPr>
          <p:cNvPr id="17417" name="AutoShape 8"/>
          <p:cNvSpPr>
            <a:spLocks noChangeArrowheads="1"/>
          </p:cNvSpPr>
          <p:nvPr/>
        </p:nvSpPr>
        <p:spPr bwMode="auto">
          <a:xfrm>
            <a:off x="4784980" y="5006305"/>
            <a:ext cx="1206500" cy="1562100"/>
          </a:xfrm>
          <a:prstGeom prst="roundRect">
            <a:avLst>
              <a:gd name="adj" fmla="val 16667"/>
            </a:avLst>
          </a:prstGeom>
          <a:solidFill>
            <a:srgbClr val="E5DFEC"/>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ESH </a:t>
            </a:r>
            <a:r>
              <a:rPr lang="fr-FR" altLang="fr-FR" sz="1400" dirty="0" smtClean="0"/>
              <a:t>IMC</a:t>
            </a:r>
            <a:endParaRPr lang="fr-FR" altLang="fr-FR" sz="1400" dirty="0">
              <a:ea typeface="Arial" panose="020B0604020202020204" pitchFamily="34" charset="0"/>
              <a:cs typeface="Arabic Transparent" panose="020B0604020202020204" pitchFamily="34" charset="0"/>
            </a:endParaRPr>
          </a:p>
        </p:txBody>
      </p:sp>
      <p:sp>
        <p:nvSpPr>
          <p:cNvPr id="17418" name="AutoShape 9"/>
          <p:cNvSpPr>
            <a:spLocks noChangeArrowheads="1"/>
          </p:cNvSpPr>
          <p:nvPr/>
        </p:nvSpPr>
        <p:spPr bwMode="auto">
          <a:xfrm>
            <a:off x="3385158" y="5054067"/>
            <a:ext cx="1294368" cy="1562100"/>
          </a:xfrm>
          <a:prstGeom prst="roundRect">
            <a:avLst>
              <a:gd name="adj" fmla="val 16667"/>
            </a:avLst>
          </a:prstGeom>
          <a:solidFill>
            <a:srgbClr val="EAF1DD"/>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ESH </a:t>
            </a:r>
            <a:r>
              <a:rPr lang="fr-FR" sz="1400" dirty="0" smtClean="0"/>
              <a:t>sourds</a:t>
            </a:r>
            <a:endParaRPr lang="fr-FR" altLang="fr-FR" sz="1400" dirty="0">
              <a:ea typeface="Arial" panose="020B0604020202020204" pitchFamily="34" charset="0"/>
              <a:cs typeface="Arabic Transparent" panose="020B0604020202020204" pitchFamily="34" charset="0"/>
            </a:endParaRPr>
          </a:p>
        </p:txBody>
      </p:sp>
      <p:sp>
        <p:nvSpPr>
          <p:cNvPr id="17419" name="AutoShape 10"/>
          <p:cNvSpPr>
            <a:spLocks noChangeArrowheads="1"/>
          </p:cNvSpPr>
          <p:nvPr/>
        </p:nvSpPr>
        <p:spPr bwMode="auto">
          <a:xfrm>
            <a:off x="1999946" y="5000625"/>
            <a:ext cx="1279757" cy="1562100"/>
          </a:xfrm>
          <a:prstGeom prst="roundRect">
            <a:avLst>
              <a:gd name="adj" fmla="val 16667"/>
            </a:avLst>
          </a:prstGeom>
          <a:solidFill>
            <a:srgbClr val="E5B8B7"/>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ESH  </a:t>
            </a:r>
            <a:r>
              <a:rPr lang="fr-FR" sz="1400" dirty="0" smtClean="0"/>
              <a:t>non-voyants</a:t>
            </a:r>
            <a:endParaRPr lang="fr-FR" altLang="fr-FR" sz="1400" dirty="0">
              <a:ea typeface="Arial" panose="020B0604020202020204" pitchFamily="34" charset="0"/>
              <a:cs typeface="Arabic Transparent" panose="020B0604020202020204" pitchFamily="34" charset="0"/>
            </a:endParaRPr>
          </a:p>
        </p:txBody>
      </p:sp>
      <p:sp>
        <p:nvSpPr>
          <p:cNvPr id="17420" name="AutoShape 11"/>
          <p:cNvSpPr>
            <a:spLocks noChangeArrowheads="1"/>
          </p:cNvSpPr>
          <p:nvPr/>
        </p:nvSpPr>
        <p:spPr bwMode="auto">
          <a:xfrm>
            <a:off x="107504" y="4991100"/>
            <a:ext cx="1784939" cy="1571625"/>
          </a:xfrm>
          <a:prstGeom prst="roundRect">
            <a:avLst>
              <a:gd name="adj" fmla="val 16667"/>
            </a:avLst>
          </a:prstGeom>
          <a:solidFill>
            <a:srgbClr val="DDD8C2"/>
          </a:solidFill>
          <a:ln w="9525">
            <a:solidFill>
              <a:srgbClr val="31849B"/>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rtl="1" eaLnBrk="1" hangingPunct="1">
              <a:spcAft>
                <a:spcPts val="1000"/>
              </a:spcAft>
            </a:pP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Ing</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a:t>
            </a:r>
            <a:r>
              <a:rPr lang="fr-FR" altLang="fr-FR" sz="1400" dirty="0" err="1" smtClean="0">
                <a:latin typeface="Calibri" panose="020F0502020204030204" pitchFamily="34" charset="0"/>
                <a:ea typeface="Arial" panose="020B0604020202020204" pitchFamily="34" charset="0"/>
                <a:cs typeface="Arabic Transparent" panose="020B0604020202020204" pitchFamily="34" charset="0"/>
              </a:rPr>
              <a:t>Curriculaire</a:t>
            </a:r>
            <a:r>
              <a:rPr lang="fr-FR" altLang="fr-FR" sz="1400" dirty="0" smtClean="0">
                <a:latin typeface="Calibri" panose="020F0502020204030204" pitchFamily="34" charset="0"/>
                <a:ea typeface="Arial" panose="020B0604020202020204" pitchFamily="34" charset="0"/>
                <a:cs typeface="Arabic Transparent" panose="020B0604020202020204" pitchFamily="34" charset="0"/>
              </a:rPr>
              <a:t> spécifique des ESH  </a:t>
            </a:r>
            <a:r>
              <a:rPr lang="fr-FR" sz="1400" dirty="0" smtClean="0"/>
              <a:t>Troubles d’apprentissage</a:t>
            </a:r>
            <a:endParaRPr lang="fr-FR" altLang="fr-FR" sz="1400" dirty="0">
              <a:ea typeface="Arial" panose="020B0604020202020204" pitchFamily="34" charset="0"/>
              <a:cs typeface="Arabic Transparent" panose="020B0604020202020204" pitchFamily="34" charset="0"/>
            </a:endParaRPr>
          </a:p>
        </p:txBody>
      </p:sp>
      <p:sp>
        <p:nvSpPr>
          <p:cNvPr id="17421" name="AutoShape 12"/>
          <p:cNvSpPr>
            <a:spLocks noChangeArrowheads="1"/>
          </p:cNvSpPr>
          <p:nvPr/>
        </p:nvSpPr>
        <p:spPr bwMode="auto">
          <a:xfrm>
            <a:off x="4286250" y="2714625"/>
            <a:ext cx="347663" cy="214313"/>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2" name="AutoShape 12"/>
          <p:cNvSpPr>
            <a:spLocks noChangeArrowheads="1"/>
          </p:cNvSpPr>
          <p:nvPr/>
        </p:nvSpPr>
        <p:spPr bwMode="auto">
          <a:xfrm>
            <a:off x="4286250" y="4071938"/>
            <a:ext cx="347663" cy="214312"/>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3" name="AutoShape 12"/>
          <p:cNvSpPr>
            <a:spLocks noChangeArrowheads="1"/>
          </p:cNvSpPr>
          <p:nvPr/>
        </p:nvSpPr>
        <p:spPr bwMode="auto">
          <a:xfrm>
            <a:off x="912035" y="4684554"/>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4" name="AutoShape 12"/>
          <p:cNvSpPr>
            <a:spLocks noChangeArrowheads="1"/>
          </p:cNvSpPr>
          <p:nvPr/>
        </p:nvSpPr>
        <p:spPr bwMode="auto">
          <a:xfrm>
            <a:off x="6572329" y="4684554"/>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5" name="AutoShape 12"/>
          <p:cNvSpPr>
            <a:spLocks noChangeArrowheads="1"/>
          </p:cNvSpPr>
          <p:nvPr/>
        </p:nvSpPr>
        <p:spPr bwMode="auto">
          <a:xfrm>
            <a:off x="5058886" y="4690196"/>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6" name="AutoShape 12"/>
          <p:cNvSpPr>
            <a:spLocks noChangeArrowheads="1"/>
          </p:cNvSpPr>
          <p:nvPr/>
        </p:nvSpPr>
        <p:spPr bwMode="auto">
          <a:xfrm>
            <a:off x="2428875" y="4714875"/>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7" name="AutoShape 12"/>
          <p:cNvSpPr>
            <a:spLocks noChangeArrowheads="1"/>
          </p:cNvSpPr>
          <p:nvPr/>
        </p:nvSpPr>
        <p:spPr bwMode="auto">
          <a:xfrm>
            <a:off x="3738720" y="4699708"/>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
        <p:nvSpPr>
          <p:cNvPr id="17428" name="AutoShape 12"/>
          <p:cNvSpPr>
            <a:spLocks noChangeArrowheads="1"/>
          </p:cNvSpPr>
          <p:nvPr/>
        </p:nvSpPr>
        <p:spPr bwMode="auto">
          <a:xfrm>
            <a:off x="7929642" y="4724400"/>
            <a:ext cx="285750" cy="285750"/>
          </a:xfrm>
          <a:prstGeom prst="downArrow">
            <a:avLst>
              <a:gd name="adj1" fmla="val 50000"/>
              <a:gd name="adj2" fmla="val 36208"/>
            </a:avLst>
          </a:prstGeom>
          <a:noFill/>
          <a:ln w="9525">
            <a:solidFill>
              <a:srgbClr val="31849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fr-FR" altLang="fr-FR"/>
          </a:p>
        </p:txBody>
      </p:sp>
    </p:spTree>
    <p:extLst>
      <p:ext uri="{BB962C8B-B14F-4D97-AF65-F5344CB8AC3E}">
        <p14:creationId xmlns:p14="http://schemas.microsoft.com/office/powerpoint/2010/main" val="36299801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xmlns="" id="{B9138063-B6AA-4BE8-B981-ED83DAD00066}"/>
              </a:ext>
            </a:extLst>
          </p:cNvPr>
          <p:cNvSpPr>
            <a:spLocks noGrp="1"/>
          </p:cNvSpPr>
          <p:nvPr>
            <p:ph type="sldNum" sz="quarter" idx="12"/>
          </p:nvPr>
        </p:nvSpPr>
        <p:spPr/>
        <p:txBody>
          <a:bodyPr/>
          <a:lstStyle/>
          <a:p>
            <a:fld id="{AE2E5DA6-28B4-4EDD-A864-A0E3D9DE987E}" type="slidenum">
              <a:rPr lang="fr-FR" smtClean="0"/>
              <a:pPr/>
              <a:t>19</a:t>
            </a:fld>
            <a:endParaRPr lang="fr-FR"/>
          </a:p>
        </p:txBody>
      </p:sp>
      <p:sp>
        <p:nvSpPr>
          <p:cNvPr id="3" name="Rectangle 9">
            <a:extLst>
              <a:ext uri="{FF2B5EF4-FFF2-40B4-BE49-F238E27FC236}">
                <a16:creationId xmlns:a16="http://schemas.microsoft.com/office/drawing/2014/main" xmlns="" id="{36F9E576-B37A-40E1-A29F-F7EFF637D29C}"/>
              </a:ext>
            </a:extLst>
          </p:cNvPr>
          <p:cNvSpPr>
            <a:spLocks noChangeArrowheads="1"/>
          </p:cNvSpPr>
          <p:nvPr/>
        </p:nvSpPr>
        <p:spPr bwMode="auto">
          <a:xfrm>
            <a:off x="0" y="25401"/>
            <a:ext cx="9144000" cy="66729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342900" indent="-342900" algn="ctr" eaLnBrk="1" hangingPunct="1">
              <a:buNone/>
            </a:pPr>
            <a:r>
              <a:rPr lang="fr-FR" sz="2000" b="1" dirty="0">
                <a:solidFill>
                  <a:schemeClr val="bg1"/>
                </a:solidFill>
              </a:rPr>
              <a:t>Mesures et Actions programmées dans le plan d’action du ministère </a:t>
            </a:r>
            <a:r>
              <a:rPr lang="ar-MA" sz="2000" b="1" dirty="0">
                <a:solidFill>
                  <a:schemeClr val="bg1"/>
                </a:solidFill>
              </a:rPr>
              <a:t>20</a:t>
            </a:r>
            <a:r>
              <a:rPr lang="fr-FR" sz="2000" b="1" dirty="0">
                <a:solidFill>
                  <a:schemeClr val="bg1"/>
                </a:solidFill>
                <a:latin typeface="+mn-lt"/>
              </a:rPr>
              <a:t>17-2021</a:t>
            </a:r>
          </a:p>
        </p:txBody>
      </p:sp>
      <p:sp>
        <p:nvSpPr>
          <p:cNvPr id="4" name="Sous-titre 2">
            <a:extLst>
              <a:ext uri="{FF2B5EF4-FFF2-40B4-BE49-F238E27FC236}">
                <a16:creationId xmlns:a16="http://schemas.microsoft.com/office/drawing/2014/main" xmlns="" id="{BDD57EA3-B35C-4C1E-8DEF-D664E7E9870C}"/>
              </a:ext>
            </a:extLst>
          </p:cNvPr>
          <p:cNvSpPr txBox="1">
            <a:spLocks/>
          </p:cNvSpPr>
          <p:nvPr/>
        </p:nvSpPr>
        <p:spPr>
          <a:xfrm>
            <a:off x="0" y="692696"/>
            <a:ext cx="9144000" cy="5544616"/>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fr-FR" sz="2800" dirty="0" smtClean="0"/>
              <a:t>Actions entreprises depuis l’adoption du cadre </a:t>
            </a:r>
            <a:r>
              <a:rPr lang="fr-FR" sz="2800" dirty="0" err="1" smtClean="0"/>
              <a:t>curriculaire</a:t>
            </a:r>
            <a:r>
              <a:rPr lang="fr-FR" sz="2800" dirty="0" smtClean="0"/>
              <a:t> en décembre 2017:</a:t>
            </a:r>
          </a:p>
          <a:p>
            <a:pPr marL="571500" indent="-571500" algn="just">
              <a:buFont typeface="Wingdings" panose="05000000000000000000" pitchFamily="2" charset="2"/>
              <a:buChar char="Ø"/>
            </a:pPr>
            <a:endParaRPr lang="fr-FR" sz="1800" dirty="0" smtClean="0"/>
          </a:p>
          <a:p>
            <a:pPr marL="571500" indent="-571500" algn="just">
              <a:buFont typeface="Wingdings" panose="05000000000000000000" pitchFamily="2" charset="2"/>
              <a:buChar char="Ø"/>
            </a:pPr>
            <a:r>
              <a:rPr lang="fr-FR" sz="2400" dirty="0" smtClean="0"/>
              <a:t>Elaboration </a:t>
            </a:r>
            <a:r>
              <a:rPr lang="fr-FR" sz="2400" dirty="0"/>
              <a:t>des modules de formation continue et des guides relatifs à l’ingénierie curriculaire des classes de l’éducation inclusive pour 6 types d’handicap (Mental, Autisme, IMC, </a:t>
            </a:r>
            <a:r>
              <a:rPr lang="fr-FR" sz="2400" dirty="0" smtClean="0"/>
              <a:t>non-voyants, </a:t>
            </a:r>
            <a:r>
              <a:rPr lang="fr-FR" sz="2400" dirty="0"/>
              <a:t>sourds, Troubles d’apprentissage); </a:t>
            </a:r>
            <a:r>
              <a:rPr lang="fr-FR" sz="1800" dirty="0">
                <a:solidFill>
                  <a:schemeClr val="accent6">
                    <a:lumMod val="75000"/>
                  </a:schemeClr>
                </a:solidFill>
              </a:rPr>
              <a:t>(en partenariat avec l’UNICEF)</a:t>
            </a:r>
          </a:p>
          <a:p>
            <a:pPr marL="571500" indent="-571500" algn="just">
              <a:buFont typeface="Wingdings" panose="05000000000000000000" pitchFamily="2" charset="2"/>
              <a:buChar char="Ø"/>
            </a:pPr>
            <a:r>
              <a:rPr lang="fr-FR" sz="2400" dirty="0"/>
              <a:t>Intégration du module de l’éducation inclusive dans la formation Initiale des profils concernés par EI (Inspecteurs, Directeurs, Enseignants, Orienteurs</a:t>
            </a:r>
            <a:r>
              <a:rPr lang="fr-FR" sz="2400" dirty="0" smtClean="0"/>
              <a:t>…);</a:t>
            </a:r>
            <a:r>
              <a:rPr lang="fr-FR" sz="2400" dirty="0" smtClean="0">
                <a:solidFill>
                  <a:schemeClr val="accent6">
                    <a:lumMod val="75000"/>
                  </a:schemeClr>
                </a:solidFill>
              </a:rPr>
              <a:t> </a:t>
            </a:r>
            <a:r>
              <a:rPr lang="fr-FR" sz="1800" dirty="0">
                <a:solidFill>
                  <a:schemeClr val="accent6">
                    <a:lumMod val="75000"/>
                  </a:schemeClr>
                </a:solidFill>
              </a:rPr>
              <a:t>(en partenariat avec les CRMEF)</a:t>
            </a:r>
          </a:p>
          <a:p>
            <a:pPr marL="571500" indent="-571500" algn="just">
              <a:buFont typeface="Wingdings" panose="05000000000000000000" pitchFamily="2" charset="2"/>
              <a:buChar char="Ø"/>
            </a:pPr>
            <a:r>
              <a:rPr lang="fr-FR" sz="2400" dirty="0"/>
              <a:t> Adaptation du cadre curriculaire du Préscolaire aux besoins éducatifs des enfants en situation d’handicap </a:t>
            </a:r>
            <a:r>
              <a:rPr lang="fr-FR" sz="2400" dirty="0" smtClean="0"/>
              <a:t>(4ans-6ans</a:t>
            </a:r>
            <a:r>
              <a:rPr lang="fr-FR" sz="2400" dirty="0"/>
              <a:t>)</a:t>
            </a:r>
            <a:r>
              <a:rPr lang="fr-FR" sz="1800" dirty="0"/>
              <a:t>; </a:t>
            </a:r>
            <a:r>
              <a:rPr lang="fr-FR" sz="1800" dirty="0" smtClean="0">
                <a:solidFill>
                  <a:schemeClr val="accent6">
                    <a:lumMod val="75000"/>
                  </a:schemeClr>
                </a:solidFill>
              </a:rPr>
              <a:t>(en partenariat avec l’UNICEF)</a:t>
            </a:r>
          </a:p>
          <a:p>
            <a:pPr marL="571500" indent="-571500" algn="just">
              <a:buFont typeface="Wingdings" panose="05000000000000000000" pitchFamily="2" charset="2"/>
              <a:buChar char="Ø"/>
            </a:pPr>
            <a:r>
              <a:rPr lang="fr-FR" sz="2400" dirty="0"/>
              <a:t>Formation </a:t>
            </a:r>
            <a:r>
              <a:rPr lang="fr-FR" sz="2400" dirty="0" smtClean="0"/>
              <a:t>de formateurs des </a:t>
            </a:r>
            <a:r>
              <a:rPr lang="fr-FR" sz="2400" dirty="0"/>
              <a:t>professionnels de prise en charge des personnes </a:t>
            </a:r>
            <a:r>
              <a:rPr lang="fr-FR" sz="2400" dirty="0" smtClean="0"/>
              <a:t>autistes. </a:t>
            </a:r>
            <a:r>
              <a:rPr lang="fr-FR" sz="1800" dirty="0">
                <a:solidFill>
                  <a:schemeClr val="accent6">
                    <a:lumMod val="75000"/>
                  </a:schemeClr>
                </a:solidFill>
              </a:rPr>
              <a:t>(par le Ministère de la Famille de la </a:t>
            </a:r>
            <a:r>
              <a:rPr lang="fr-FR" sz="1800" dirty="0" smtClean="0">
                <a:solidFill>
                  <a:schemeClr val="accent6">
                    <a:lumMod val="75000"/>
                  </a:schemeClr>
                </a:solidFill>
              </a:rPr>
              <a:t>Solidarité, </a:t>
            </a:r>
            <a:r>
              <a:rPr lang="fr-FR" sz="1800" dirty="0">
                <a:solidFill>
                  <a:schemeClr val="accent6">
                    <a:lumMod val="75000"/>
                  </a:schemeClr>
                </a:solidFill>
              </a:rPr>
              <a:t>de l’Egalité et du Développement Social en partenariat avec UIR)</a:t>
            </a:r>
          </a:p>
          <a:p>
            <a:pPr marL="571500" indent="-571500" algn="just">
              <a:buFont typeface="Wingdings" panose="05000000000000000000" pitchFamily="2" charset="2"/>
              <a:buChar char="Ø"/>
            </a:pPr>
            <a:endParaRPr lang="fr-FR" sz="1800" dirty="0">
              <a:solidFill>
                <a:schemeClr val="accent6">
                  <a:lumMod val="75000"/>
                </a:schemeClr>
              </a:solidFill>
            </a:endParaRPr>
          </a:p>
          <a:p>
            <a:pPr marL="571500" indent="-571500" algn="just"/>
            <a:endParaRPr lang="fr-FR" sz="1800" dirty="0"/>
          </a:p>
        </p:txBody>
      </p:sp>
    </p:spTree>
    <p:extLst>
      <p:ext uri="{BB962C8B-B14F-4D97-AF65-F5344CB8AC3E}">
        <p14:creationId xmlns:p14="http://schemas.microsoft.com/office/powerpoint/2010/main" val="555041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1955008" y="2006602"/>
            <a:ext cx="5831681" cy="709613"/>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None/>
              <a:defRPr/>
            </a:pPr>
            <a:r>
              <a:rPr lang="fr-FR" sz="2400" b="1" cap="small" dirty="0">
                <a:solidFill>
                  <a:schemeClr val="bg1"/>
                </a:solidFill>
                <a:latin typeface="+mn-lt"/>
                <a:cs typeface="Arial" panose="020B0604020202020204" pitchFamily="34" charset="0"/>
              </a:rPr>
              <a:t>Etat des lieux</a:t>
            </a:r>
            <a:endParaRPr lang="fr-FR" altLang="fr-FR" sz="2400" b="1" cap="small" dirty="0">
              <a:solidFill>
                <a:schemeClr val="bg1"/>
              </a:solidFill>
              <a:latin typeface="+mn-lt"/>
              <a:cs typeface="Arial" panose="020B0604020202020204" pitchFamily="34" charset="0"/>
            </a:endParaRPr>
          </a:p>
        </p:txBody>
      </p:sp>
      <p:sp>
        <p:nvSpPr>
          <p:cNvPr id="3079" name="Rectangle 17"/>
          <p:cNvSpPr>
            <a:spLocks noChangeArrowheads="1"/>
          </p:cNvSpPr>
          <p:nvPr/>
        </p:nvSpPr>
        <p:spPr bwMode="auto">
          <a:xfrm>
            <a:off x="1439467" y="2006602"/>
            <a:ext cx="377428" cy="646113"/>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altLang="fr-FR" sz="3600" b="1" dirty="0">
                <a:solidFill>
                  <a:schemeClr val="bg1"/>
                </a:solidFill>
                <a:latin typeface="Arial" panose="020B0604020202020204" pitchFamily="34" charset="0"/>
                <a:cs typeface="Arial" panose="020B0604020202020204" pitchFamily="34" charset="0"/>
              </a:rPr>
              <a:t>2</a:t>
            </a:r>
          </a:p>
        </p:txBody>
      </p:sp>
      <p:sp>
        <p:nvSpPr>
          <p:cNvPr id="3085" name="Rectangle 28"/>
          <p:cNvSpPr>
            <a:spLocks noChangeArrowheads="1"/>
          </p:cNvSpPr>
          <p:nvPr/>
        </p:nvSpPr>
        <p:spPr bwMode="auto">
          <a:xfrm>
            <a:off x="1421883" y="3659130"/>
            <a:ext cx="377428" cy="489950"/>
          </a:xfrm>
          <a:prstGeom prst="rect">
            <a:avLst/>
          </a:prstGeom>
          <a:solidFill>
            <a:schemeClr val="accent1">
              <a:lumMod val="50000"/>
            </a:schemeClr>
          </a:solidFill>
          <a:ln>
            <a:noFill/>
          </a:ln>
          <a:extLst/>
        </p:spPr>
        <p:txBody>
          <a:bodyPr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altLang="fr-FR" sz="3600" b="1" dirty="0">
                <a:solidFill>
                  <a:schemeClr val="bg1"/>
                </a:solidFill>
                <a:latin typeface="+mn-lt"/>
                <a:cs typeface="Arial" panose="020B0604020202020204" pitchFamily="34" charset="0"/>
              </a:rPr>
              <a:t>4</a:t>
            </a:r>
          </a:p>
        </p:txBody>
      </p:sp>
      <p:sp>
        <p:nvSpPr>
          <p:cNvPr id="21" name="Rectangle 9"/>
          <p:cNvSpPr>
            <a:spLocks noChangeArrowheads="1"/>
          </p:cNvSpPr>
          <p:nvPr/>
        </p:nvSpPr>
        <p:spPr bwMode="auto">
          <a:xfrm>
            <a:off x="1955008" y="2822577"/>
            <a:ext cx="5831681" cy="709613"/>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None/>
              <a:defRPr/>
            </a:pPr>
            <a:r>
              <a:rPr lang="fr-FR" sz="2400" b="1" cap="small" dirty="0">
                <a:solidFill>
                  <a:schemeClr val="bg1"/>
                </a:solidFill>
                <a:latin typeface="+mn-lt"/>
                <a:cs typeface="Arial" panose="020B0604020202020204" pitchFamily="34" charset="0"/>
              </a:rPr>
              <a:t>Problématique et perspective d’amélioration </a:t>
            </a:r>
            <a:endParaRPr lang="fr-FR" altLang="fr-FR" sz="2400" b="1" cap="small" dirty="0">
              <a:solidFill>
                <a:schemeClr val="bg1"/>
              </a:solidFill>
              <a:latin typeface="+mn-lt"/>
              <a:cs typeface="Arial" panose="020B0604020202020204" pitchFamily="34" charset="0"/>
            </a:endParaRPr>
          </a:p>
        </p:txBody>
      </p:sp>
      <p:sp>
        <p:nvSpPr>
          <p:cNvPr id="22" name="Rectangle 17"/>
          <p:cNvSpPr>
            <a:spLocks noChangeArrowheads="1"/>
          </p:cNvSpPr>
          <p:nvPr/>
        </p:nvSpPr>
        <p:spPr bwMode="auto">
          <a:xfrm>
            <a:off x="1439467" y="2822575"/>
            <a:ext cx="377428" cy="723900"/>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altLang="fr-FR" sz="3600" b="1" dirty="0">
                <a:solidFill>
                  <a:schemeClr val="bg1"/>
                </a:solidFill>
                <a:latin typeface="+mn-lt"/>
                <a:cs typeface="Arial" panose="020B0604020202020204" pitchFamily="34" charset="0"/>
              </a:rPr>
              <a:t>3</a:t>
            </a:r>
          </a:p>
        </p:txBody>
      </p:sp>
      <p:sp>
        <p:nvSpPr>
          <p:cNvPr id="25" name="Rectangle 9"/>
          <p:cNvSpPr>
            <a:spLocks noChangeArrowheads="1"/>
          </p:cNvSpPr>
          <p:nvPr/>
        </p:nvSpPr>
        <p:spPr bwMode="auto">
          <a:xfrm>
            <a:off x="1979712" y="3717032"/>
            <a:ext cx="5831681" cy="461665"/>
          </a:xfrm>
          <a:prstGeom prst="rect">
            <a:avLst/>
          </a:prstGeom>
          <a:solidFill>
            <a:schemeClr val="accent1">
              <a:lumMod val="50000"/>
            </a:schemeClr>
          </a:solidFill>
          <a:ln>
            <a:noFill/>
          </a:ln>
          <a:extLst/>
        </p:spPr>
        <p:txBody>
          <a:bodyPr wrap="square" anchor="ct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eaLnBrk="1" hangingPunct="1">
              <a:spcBef>
                <a:spcPct val="0"/>
              </a:spcBef>
              <a:buNone/>
              <a:defRPr/>
            </a:pPr>
            <a:r>
              <a:rPr lang="fr-FR" sz="2400" b="1" cap="small" dirty="0">
                <a:solidFill>
                  <a:schemeClr val="bg1"/>
                </a:solidFill>
                <a:latin typeface="+mn-lt"/>
                <a:cs typeface="Arial" panose="020B0604020202020204" pitchFamily="34" charset="0"/>
              </a:rPr>
              <a:t>conclusion</a:t>
            </a:r>
            <a:endParaRPr lang="fr-BE" altLang="fr-FR" sz="2000" b="1" cap="small" dirty="0">
              <a:solidFill>
                <a:schemeClr val="bg1"/>
              </a:solidFill>
              <a:latin typeface="+mn-lt"/>
              <a:cs typeface="Arial" panose="020B0604020202020204" pitchFamily="34" charset="0"/>
            </a:endParaRPr>
          </a:p>
        </p:txBody>
      </p:sp>
      <p:sp>
        <p:nvSpPr>
          <p:cNvPr id="26" name="Rectangle 9"/>
          <p:cNvSpPr>
            <a:spLocks noChangeArrowheads="1"/>
          </p:cNvSpPr>
          <p:nvPr/>
        </p:nvSpPr>
        <p:spPr bwMode="auto">
          <a:xfrm>
            <a:off x="1963342" y="1168402"/>
            <a:ext cx="5831681" cy="70802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None/>
              <a:defRPr/>
            </a:pPr>
            <a:r>
              <a:rPr lang="fr-FR" sz="2400" b="1" cap="small" dirty="0">
                <a:solidFill>
                  <a:schemeClr val="bg1"/>
                </a:solidFill>
                <a:latin typeface="+mn-lt"/>
                <a:cs typeface="Arial" panose="020B0604020202020204" pitchFamily="34" charset="0"/>
              </a:rPr>
              <a:t>Eléments de Contexte</a:t>
            </a:r>
            <a:endParaRPr lang="fr-FR" altLang="fr-FR" sz="2400" b="1" cap="small" dirty="0">
              <a:solidFill>
                <a:schemeClr val="bg1"/>
              </a:solidFill>
              <a:latin typeface="+mn-lt"/>
              <a:cs typeface="Arial" panose="020B0604020202020204" pitchFamily="34" charset="0"/>
            </a:endParaRPr>
          </a:p>
        </p:txBody>
      </p:sp>
      <p:sp>
        <p:nvSpPr>
          <p:cNvPr id="27" name="Rectangle 17"/>
          <p:cNvSpPr>
            <a:spLocks noChangeArrowheads="1"/>
          </p:cNvSpPr>
          <p:nvPr/>
        </p:nvSpPr>
        <p:spPr bwMode="auto">
          <a:xfrm>
            <a:off x="1447800" y="1168402"/>
            <a:ext cx="377429" cy="64452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altLang="fr-FR" sz="3600" b="1" dirty="0">
                <a:solidFill>
                  <a:schemeClr val="bg1"/>
                </a:solidFill>
                <a:latin typeface="Arial" panose="020B0604020202020204" pitchFamily="34" charset="0"/>
                <a:cs typeface="Arial" panose="020B0604020202020204" pitchFamily="34" charset="0"/>
              </a:rPr>
              <a:t>1</a:t>
            </a:r>
          </a:p>
        </p:txBody>
      </p:sp>
      <p:sp>
        <p:nvSpPr>
          <p:cNvPr id="16" name="Rectangle 9"/>
          <p:cNvSpPr>
            <a:spLocks noChangeArrowheads="1"/>
          </p:cNvSpPr>
          <p:nvPr/>
        </p:nvSpPr>
        <p:spPr bwMode="auto">
          <a:xfrm>
            <a:off x="0" y="25401"/>
            <a:ext cx="9144000" cy="70802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3600" b="1" cap="small" dirty="0">
                <a:solidFill>
                  <a:schemeClr val="bg1"/>
                </a:solidFill>
                <a:latin typeface="+mn-lt"/>
                <a:cs typeface="Arial" panose="020B0604020202020204" pitchFamily="34" charset="0"/>
              </a:rPr>
              <a:t>PLAN</a:t>
            </a:r>
            <a:endParaRPr lang="fr-FR" altLang="fr-FR" sz="3600" b="1" cap="small" dirty="0">
              <a:solidFill>
                <a:schemeClr val="bg1"/>
              </a:solidFill>
              <a:latin typeface="+mn-lt"/>
              <a:cs typeface="Arial" panose="020B0604020202020204" pitchFamily="34" charset="0"/>
            </a:endParaRPr>
          </a:p>
        </p:txBody>
      </p:sp>
    </p:spTree>
    <p:extLst>
      <p:ext uri="{BB962C8B-B14F-4D97-AF65-F5344CB8AC3E}">
        <p14:creationId xmlns:p14="http://schemas.microsoft.com/office/powerpoint/2010/main" val="2980971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51520" y="836711"/>
            <a:ext cx="8640960" cy="5611539"/>
          </a:xfrm>
        </p:spPr>
        <p:txBody>
          <a:bodyPr>
            <a:noAutofit/>
          </a:bodyPr>
          <a:lstStyle/>
          <a:p>
            <a:pPr marL="87313" indent="12700" algn="ctr">
              <a:buNone/>
            </a:pPr>
            <a:r>
              <a:rPr lang="fr-FR" sz="2200" b="1" dirty="0" smtClean="0">
                <a:solidFill>
                  <a:schemeClr val="accent1">
                    <a:lumMod val="50000"/>
                  </a:schemeClr>
                </a:solidFill>
                <a:cs typeface="Arial" pitchFamily="34" charset="0"/>
              </a:rPr>
              <a:t>Pour que le </a:t>
            </a:r>
            <a:r>
              <a:rPr lang="fr-FR" sz="2200" b="1" dirty="0">
                <a:solidFill>
                  <a:schemeClr val="accent1">
                    <a:lumMod val="50000"/>
                  </a:schemeClr>
                </a:solidFill>
                <a:cs typeface="Arial" pitchFamily="34" charset="0"/>
              </a:rPr>
              <a:t>système </a:t>
            </a:r>
            <a:r>
              <a:rPr lang="fr-FR" sz="2200" b="1" dirty="0" smtClean="0">
                <a:solidFill>
                  <a:schemeClr val="accent1">
                    <a:lumMod val="50000"/>
                  </a:schemeClr>
                </a:solidFill>
                <a:cs typeface="Arial" pitchFamily="34" charset="0"/>
              </a:rPr>
              <a:t>éducatif puisse assurer </a:t>
            </a:r>
            <a:r>
              <a:rPr lang="fr-FR" sz="2200" b="1" dirty="0">
                <a:solidFill>
                  <a:schemeClr val="accent1">
                    <a:lumMod val="50000"/>
                  </a:schemeClr>
                </a:solidFill>
                <a:cs typeface="Arial" pitchFamily="34" charset="0"/>
              </a:rPr>
              <a:t>l’égalité des chances de tous les apprenants (es) sans aucune </a:t>
            </a:r>
            <a:r>
              <a:rPr lang="fr-FR" sz="2200" b="1" dirty="0" smtClean="0">
                <a:solidFill>
                  <a:schemeClr val="accent1">
                    <a:lumMod val="50000"/>
                  </a:schemeClr>
                </a:solidFill>
                <a:cs typeface="Arial" pitchFamily="34" charset="0"/>
              </a:rPr>
              <a:t>discrimination, nos principaux défis sont :</a:t>
            </a:r>
            <a:endParaRPr lang="fr-FR" sz="2200" b="1" dirty="0">
              <a:solidFill>
                <a:schemeClr val="accent1">
                  <a:lumMod val="50000"/>
                </a:schemeClr>
              </a:solidFill>
              <a:cs typeface="Arial" pitchFamily="34" charset="0"/>
            </a:endParaRPr>
          </a:p>
          <a:p>
            <a:pPr algn="just">
              <a:buFont typeface="Wingdings" pitchFamily="2" charset="2"/>
              <a:buChar char="v"/>
            </a:pPr>
            <a:r>
              <a:rPr lang="fr-FR" sz="2200" dirty="0">
                <a:cs typeface="Arial" pitchFamily="34" charset="0"/>
              </a:rPr>
              <a:t> </a:t>
            </a:r>
            <a:r>
              <a:rPr lang="fr-FR" sz="2200" dirty="0" smtClean="0">
                <a:cs typeface="Arial" pitchFamily="34" charset="0"/>
              </a:rPr>
              <a:t>Disposer </a:t>
            </a:r>
            <a:r>
              <a:rPr lang="fr-FR" sz="2200" b="1" dirty="0" smtClean="0">
                <a:cs typeface="Arial" pitchFamily="34" charset="0"/>
              </a:rPr>
              <a:t>d’établissements </a:t>
            </a:r>
            <a:r>
              <a:rPr lang="fr-FR" sz="2200" b="1" dirty="0">
                <a:cs typeface="Arial" pitchFamily="34" charset="0"/>
              </a:rPr>
              <a:t>accessibles </a:t>
            </a:r>
            <a:r>
              <a:rPr lang="fr-FR" sz="2200" dirty="0">
                <a:cs typeface="Arial" pitchFamily="34" charset="0"/>
              </a:rPr>
              <a:t>et disposant les aménagements nécessaires;</a:t>
            </a:r>
          </a:p>
          <a:p>
            <a:pPr algn="just">
              <a:buFont typeface="Wingdings" pitchFamily="2" charset="2"/>
              <a:buChar char="v"/>
            </a:pPr>
            <a:r>
              <a:rPr lang="fr-FR" sz="2200" dirty="0">
                <a:cs typeface="Arial" pitchFamily="34" charset="0"/>
              </a:rPr>
              <a:t> Des </a:t>
            </a:r>
            <a:r>
              <a:rPr lang="fr-FR" sz="2200" b="1" dirty="0">
                <a:cs typeface="Arial" pitchFamily="34" charset="0"/>
              </a:rPr>
              <a:t>Classes de l’Education Inclusive (CEI)</a:t>
            </a:r>
            <a:r>
              <a:rPr lang="fr-FR" sz="2200" b="1" dirty="0" smtClean="0"/>
              <a:t> </a:t>
            </a:r>
            <a:r>
              <a:rPr lang="fr-FR" sz="2200" dirty="0" smtClean="0">
                <a:cs typeface="Arial" pitchFamily="34" charset="0"/>
              </a:rPr>
              <a:t>suffisantes </a:t>
            </a:r>
            <a:r>
              <a:rPr lang="fr-FR" sz="2200" dirty="0">
                <a:cs typeface="Arial" pitchFamily="34" charset="0"/>
              </a:rPr>
              <a:t>et respectant les normes;</a:t>
            </a:r>
          </a:p>
          <a:p>
            <a:pPr algn="just">
              <a:buFont typeface="Wingdings" pitchFamily="2" charset="2"/>
              <a:buChar char="v"/>
            </a:pPr>
            <a:r>
              <a:rPr lang="fr-FR" sz="2200" dirty="0">
                <a:cs typeface="Arial" pitchFamily="34" charset="0"/>
              </a:rPr>
              <a:t> Les </a:t>
            </a:r>
            <a:r>
              <a:rPr lang="fr-FR" sz="2200" b="1" dirty="0">
                <a:solidFill>
                  <a:schemeClr val="accent1">
                    <a:lumMod val="50000"/>
                  </a:schemeClr>
                </a:solidFill>
                <a:cs typeface="Arial" pitchFamily="34" charset="0"/>
              </a:rPr>
              <a:t>ressources </a:t>
            </a:r>
            <a:r>
              <a:rPr lang="fr-FR" sz="2200" b="1" dirty="0" smtClean="0">
                <a:solidFill>
                  <a:schemeClr val="accent1">
                    <a:lumMod val="50000"/>
                  </a:schemeClr>
                </a:solidFill>
                <a:cs typeface="Arial" pitchFamily="34" charset="0"/>
              </a:rPr>
              <a:t>humaines, </a:t>
            </a:r>
            <a:r>
              <a:rPr lang="fr-FR" sz="2200" dirty="0" smtClean="0">
                <a:cs typeface="Arial" pitchFamily="34" charset="0"/>
              </a:rPr>
              <a:t>Médical</a:t>
            </a:r>
            <a:r>
              <a:rPr lang="fr-FR" sz="2200" dirty="0">
                <a:cs typeface="Arial" pitchFamily="34" charset="0"/>
              </a:rPr>
              <a:t>, Paramédical, </a:t>
            </a:r>
            <a:r>
              <a:rPr lang="fr-FR" sz="2200" dirty="0" smtClean="0">
                <a:cs typeface="Arial" pitchFamily="34" charset="0"/>
              </a:rPr>
              <a:t>Pédagogique, </a:t>
            </a:r>
            <a:r>
              <a:rPr lang="fr-FR" sz="2200" dirty="0">
                <a:cs typeface="Arial" pitchFamily="34" charset="0"/>
              </a:rPr>
              <a:t>Educatif… </a:t>
            </a:r>
            <a:r>
              <a:rPr lang="fr-FR" sz="2200" dirty="0" smtClean="0">
                <a:cs typeface="Arial" pitchFamily="34" charset="0"/>
              </a:rPr>
              <a:t>, </a:t>
            </a:r>
            <a:r>
              <a:rPr lang="fr-FR" sz="2200" dirty="0">
                <a:cs typeface="Arial" pitchFamily="34" charset="0"/>
              </a:rPr>
              <a:t>qualifiées et </a:t>
            </a:r>
            <a:r>
              <a:rPr lang="fr-FR" sz="2200" dirty="0" smtClean="0">
                <a:cs typeface="Arial" pitchFamily="34" charset="0"/>
              </a:rPr>
              <a:t>en nombre suffisant;</a:t>
            </a:r>
            <a:endParaRPr lang="fr-FR" sz="2200" dirty="0">
              <a:cs typeface="Arial" pitchFamily="34" charset="0"/>
            </a:endParaRPr>
          </a:p>
          <a:p>
            <a:pPr algn="just">
              <a:buFont typeface="Wingdings" pitchFamily="2" charset="2"/>
              <a:buChar char="v"/>
            </a:pPr>
            <a:r>
              <a:rPr lang="fr-FR" sz="2200" dirty="0">
                <a:cs typeface="Arial" pitchFamily="34" charset="0"/>
              </a:rPr>
              <a:t> </a:t>
            </a:r>
            <a:r>
              <a:rPr lang="fr-FR" sz="2200" b="1" dirty="0">
                <a:solidFill>
                  <a:schemeClr val="accent1">
                    <a:lumMod val="50000"/>
                  </a:schemeClr>
                </a:solidFill>
                <a:cs typeface="Arial" pitchFamily="34" charset="0"/>
              </a:rPr>
              <a:t>Les programmes éducatifs</a:t>
            </a:r>
            <a:r>
              <a:rPr lang="fr-FR" sz="2200" dirty="0">
                <a:cs typeface="Arial" pitchFamily="34" charset="0"/>
              </a:rPr>
              <a:t>, pédagogiques et psychopédagogiques  adaptés à chaque type de handicap;</a:t>
            </a:r>
          </a:p>
          <a:p>
            <a:pPr algn="just">
              <a:buFont typeface="Wingdings" pitchFamily="2" charset="2"/>
              <a:buChar char="v"/>
            </a:pPr>
            <a:r>
              <a:rPr lang="fr-FR" sz="2200" dirty="0">
                <a:cs typeface="Arial" pitchFamily="34" charset="0"/>
              </a:rPr>
              <a:t> </a:t>
            </a:r>
            <a:r>
              <a:rPr lang="fr-FR" sz="2200" dirty="0" smtClean="0">
                <a:cs typeface="Arial" pitchFamily="34" charset="0"/>
              </a:rPr>
              <a:t>Des </a:t>
            </a:r>
            <a:r>
              <a:rPr lang="fr-FR" sz="2200" b="1" dirty="0" smtClean="0">
                <a:solidFill>
                  <a:schemeClr val="accent1">
                    <a:lumMod val="50000"/>
                  </a:schemeClr>
                </a:solidFill>
                <a:cs typeface="Arial" pitchFamily="34" charset="0"/>
              </a:rPr>
              <a:t>ressources pérennes</a:t>
            </a:r>
            <a:r>
              <a:rPr lang="fr-FR" sz="2200" dirty="0" smtClean="0">
                <a:cs typeface="Arial" pitchFamily="34" charset="0"/>
              </a:rPr>
              <a:t>, assurées aux ONG qui </a:t>
            </a:r>
            <a:r>
              <a:rPr lang="fr-FR" sz="2200" dirty="0">
                <a:cs typeface="Arial" pitchFamily="34" charset="0"/>
              </a:rPr>
              <a:t>parrainent les </a:t>
            </a:r>
            <a:r>
              <a:rPr lang="fr-FR" sz="2200" dirty="0" smtClean="0">
                <a:cs typeface="Arial" pitchFamily="34" charset="0"/>
              </a:rPr>
              <a:t>CEI </a:t>
            </a:r>
            <a:r>
              <a:rPr lang="fr-FR" sz="2200" dirty="0">
                <a:cs typeface="Arial" pitchFamily="34" charset="0"/>
              </a:rPr>
              <a:t>et gèrent les institutions </a:t>
            </a:r>
            <a:r>
              <a:rPr lang="fr-FR" sz="2200" dirty="0" smtClean="0">
                <a:cs typeface="Arial" pitchFamily="34" charset="0"/>
              </a:rPr>
              <a:t>spécialisées ;</a:t>
            </a:r>
            <a:endParaRPr lang="fr-FR" sz="2200" dirty="0">
              <a:cs typeface="Arial" pitchFamily="34" charset="0"/>
            </a:endParaRPr>
          </a:p>
          <a:p>
            <a:pPr algn="just">
              <a:buFont typeface="Wingdings" pitchFamily="2" charset="2"/>
              <a:buChar char="v"/>
            </a:pPr>
            <a:r>
              <a:rPr lang="fr-FR" sz="2200" dirty="0">
                <a:cs typeface="Arial" pitchFamily="34" charset="0"/>
              </a:rPr>
              <a:t> </a:t>
            </a:r>
            <a:r>
              <a:rPr lang="fr-FR" sz="2200" b="1" dirty="0">
                <a:solidFill>
                  <a:schemeClr val="accent1">
                    <a:lumMod val="50000"/>
                  </a:schemeClr>
                </a:solidFill>
                <a:cs typeface="Arial" pitchFamily="34" charset="0"/>
              </a:rPr>
              <a:t>Un système de contrôle et d’inspection des espaces et des </a:t>
            </a:r>
            <a:r>
              <a:rPr lang="fr-FR" sz="2200" b="1">
                <a:solidFill>
                  <a:schemeClr val="accent1">
                    <a:lumMod val="50000"/>
                  </a:schemeClr>
                </a:solidFill>
                <a:cs typeface="Arial" pitchFamily="34" charset="0"/>
              </a:rPr>
              <a:t>services </a:t>
            </a:r>
            <a:r>
              <a:rPr lang="fr-FR" sz="2200" smtClean="0">
                <a:cs typeface="Arial" pitchFamily="34" charset="0"/>
              </a:rPr>
              <a:t>renforcé</a:t>
            </a:r>
            <a:r>
              <a:rPr lang="fr-FR" sz="2200" dirty="0">
                <a:cs typeface="Arial" pitchFamily="34" charset="0"/>
              </a:rPr>
              <a:t>. </a:t>
            </a:r>
          </a:p>
          <a:p>
            <a:pPr algn="just"/>
            <a:endParaRPr lang="fr-FR" sz="2200" dirty="0">
              <a:cs typeface="Arial" pitchFamily="34" charset="0"/>
            </a:endParaRPr>
          </a:p>
        </p:txBody>
      </p:sp>
      <p:sp>
        <p:nvSpPr>
          <p:cNvPr id="3" name="Espace réservé du numéro de diapositive 2"/>
          <p:cNvSpPr>
            <a:spLocks noGrp="1"/>
          </p:cNvSpPr>
          <p:nvPr>
            <p:ph type="sldNum" sz="quarter" idx="12"/>
          </p:nvPr>
        </p:nvSpPr>
        <p:spPr/>
        <p:txBody>
          <a:bodyPr/>
          <a:lstStyle/>
          <a:p>
            <a:fld id="{D3E04377-CB08-45BC-BBE7-7847619855FB}" type="slidenum">
              <a:rPr lang="fr-FR" smtClean="0"/>
              <a:pPr/>
              <a:t>20</a:t>
            </a:fld>
            <a:endParaRPr lang="fr-FR"/>
          </a:p>
        </p:txBody>
      </p:sp>
      <p:sp>
        <p:nvSpPr>
          <p:cNvPr id="4" name="Espace réservé du texte 3"/>
          <p:cNvSpPr>
            <a:spLocks noGrp="1"/>
          </p:cNvSpPr>
          <p:nvPr>
            <p:ph type="body" sz="quarter" idx="13"/>
          </p:nvPr>
        </p:nvSpPr>
        <p:spPr/>
        <p:txBody>
          <a:bodyPr/>
          <a:lstStyle/>
          <a:p>
            <a:r>
              <a:rPr lang="fr-FR" sz="3600" dirty="0"/>
              <a:t>CONCLUSION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a:xfrm>
            <a:off x="683568" y="2924944"/>
            <a:ext cx="8229600" cy="1143000"/>
          </a:xfrm>
        </p:spPr>
        <p:txBody>
          <a:bodyPr/>
          <a:lstStyle/>
          <a:p>
            <a:r>
              <a:rPr lang="fr-FR" dirty="0"/>
              <a:t>Merci pour votre attention</a:t>
            </a:r>
          </a:p>
        </p:txBody>
      </p:sp>
      <p:sp>
        <p:nvSpPr>
          <p:cNvPr id="3" name="Espace réservé du numéro de diapositive 2"/>
          <p:cNvSpPr>
            <a:spLocks noGrp="1"/>
          </p:cNvSpPr>
          <p:nvPr>
            <p:ph type="sldNum" sz="quarter" idx="11"/>
          </p:nvPr>
        </p:nvSpPr>
        <p:spPr/>
        <p:txBody>
          <a:bodyPr/>
          <a:lstStyle/>
          <a:p>
            <a:fld id="{D3E04377-CB08-45BC-BBE7-7847619855FB}" type="slidenum">
              <a:rPr lang="fr-FR" smtClean="0"/>
              <a:pPr/>
              <a:t>21</a:t>
            </a:fld>
            <a:endParaRPr lang="fr-FR"/>
          </a:p>
        </p:txBody>
      </p:sp>
    </p:spTree>
  </p:cSld>
  <p:clrMapOvr>
    <a:masterClrMapping/>
  </p:clrMapOvr>
  <p:transition advClick="0">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9"/>
          <p:cNvSpPr>
            <a:spLocks noChangeArrowheads="1"/>
          </p:cNvSpPr>
          <p:nvPr/>
        </p:nvSpPr>
        <p:spPr bwMode="auto">
          <a:xfrm>
            <a:off x="0" y="25401"/>
            <a:ext cx="9144000" cy="70802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3600" b="1" cap="small" dirty="0">
                <a:solidFill>
                  <a:schemeClr val="bg1"/>
                </a:solidFill>
                <a:latin typeface="+mn-lt"/>
                <a:cs typeface="Arial" panose="020B0604020202020204" pitchFamily="34" charset="0"/>
              </a:rPr>
              <a:t>Eléments de Contexte</a:t>
            </a:r>
            <a:endParaRPr lang="fr-FR" altLang="fr-FR" sz="3600" b="1" cap="small" dirty="0">
              <a:solidFill>
                <a:schemeClr val="bg1"/>
              </a:solidFill>
              <a:latin typeface="+mn-lt"/>
              <a:cs typeface="Arial" panose="020B0604020202020204" pitchFamily="34" charset="0"/>
            </a:endParaRPr>
          </a:p>
        </p:txBody>
      </p:sp>
      <p:sp>
        <p:nvSpPr>
          <p:cNvPr id="3" name="Rectangle 2"/>
          <p:cNvSpPr/>
          <p:nvPr/>
        </p:nvSpPr>
        <p:spPr>
          <a:xfrm>
            <a:off x="228600" y="1033566"/>
            <a:ext cx="8721969" cy="4832092"/>
          </a:xfrm>
          <a:prstGeom prst="rect">
            <a:avLst/>
          </a:prstGeom>
        </p:spPr>
        <p:txBody>
          <a:bodyPr wrap="square">
            <a:spAutoFit/>
          </a:bodyPr>
          <a:lstStyle/>
          <a:p>
            <a:pPr algn="ctr">
              <a:spcBef>
                <a:spcPct val="0"/>
              </a:spcBef>
              <a:defRPr/>
            </a:pPr>
            <a:r>
              <a:rPr lang="fr-FR" altLang="fr-FR" sz="2400" b="1" dirty="0">
                <a:solidFill>
                  <a:srgbClr val="002060"/>
                </a:solidFill>
                <a:cs typeface="Arial" panose="020B0604020202020204" pitchFamily="34" charset="0"/>
              </a:rPr>
              <a:t>Contexte International </a:t>
            </a:r>
          </a:p>
          <a:p>
            <a:pPr>
              <a:spcBef>
                <a:spcPct val="0"/>
              </a:spcBef>
              <a:defRPr/>
            </a:pPr>
            <a:r>
              <a:rPr lang="fr-FR" altLang="fr-FR" sz="1600" dirty="0"/>
              <a:t>1- </a:t>
            </a:r>
            <a:r>
              <a:rPr lang="fr-FR" altLang="fr-FR" sz="1600" b="1" dirty="0"/>
              <a:t>Convention internationale relative aux droits des personnes en situation de handicap</a:t>
            </a:r>
            <a:r>
              <a:rPr lang="fr-FR" sz="1600" b="1" dirty="0"/>
              <a:t> </a:t>
            </a:r>
            <a:r>
              <a:rPr lang="fr-FR" sz="1600" dirty="0"/>
              <a:t>: a pour objectif de  promouvoir et protéger les droits de l'homme de toutes les personnes handicapées, y compris de celles qui nécessitent un accompagnement plus poussé, leurs permettant de jouir pleinement de leurs droits et liberté en toute égalité avec les autres personnes et en respect de leur dignité</a:t>
            </a:r>
            <a:r>
              <a:rPr lang="fr-FR" sz="1600" dirty="0" smtClean="0"/>
              <a:t>.</a:t>
            </a:r>
          </a:p>
          <a:p>
            <a:pPr>
              <a:spcBef>
                <a:spcPct val="0"/>
              </a:spcBef>
              <a:defRPr/>
            </a:pPr>
            <a:endParaRPr lang="fr-FR" sz="1600" dirty="0"/>
          </a:p>
          <a:p>
            <a:r>
              <a:rPr lang="fr-FR" altLang="fr-FR" sz="1600" dirty="0"/>
              <a:t>2- </a:t>
            </a:r>
            <a:r>
              <a:rPr lang="fr-FR" sz="1600" b="1" dirty="0"/>
              <a:t>La Convention relative aux Droits de l’Enfant  adoptée en 1989</a:t>
            </a:r>
            <a:r>
              <a:rPr lang="fr-FR" sz="1600" dirty="0"/>
              <a:t>: a réservé l’article 23 aux  droits des enfants handicapés, après avoir affirmé  dans son article 2, le principe de  non discrimination envers tous les enfants, y compris ceux ayant une «incapacité</a:t>
            </a:r>
            <a:r>
              <a:rPr lang="fr-FR" sz="1600" dirty="0" smtClean="0"/>
              <a:t>»;</a:t>
            </a:r>
          </a:p>
          <a:p>
            <a:endParaRPr lang="fr-FR" sz="1600" dirty="0"/>
          </a:p>
          <a:p>
            <a:pPr lvl="0" algn="just" fontAlgn="base">
              <a:spcBef>
                <a:spcPct val="0"/>
              </a:spcBef>
              <a:spcAft>
                <a:spcPct val="0"/>
              </a:spcAft>
              <a:tabLst>
                <a:tab pos="649288" algn="r"/>
                <a:tab pos="804863" algn="l"/>
                <a:tab pos="1106488" algn="l"/>
                <a:tab pos="1408113" algn="l"/>
                <a:tab pos="1709738" algn="l"/>
                <a:tab pos="2020888" algn="l"/>
                <a:tab pos="2322513" algn="l"/>
                <a:tab pos="2624138" algn="l"/>
                <a:tab pos="2935288" algn="l"/>
                <a:tab pos="3236913" algn="l"/>
                <a:tab pos="3538538" algn="l"/>
                <a:tab pos="3840163" algn="l"/>
              </a:tabLst>
            </a:pPr>
            <a:r>
              <a:rPr lang="fr-FR" sz="1600" b="1" dirty="0"/>
              <a:t>3-Les objectifs du développement durable à l’horizon 2030 (ODD):</a:t>
            </a:r>
          </a:p>
          <a:p>
            <a:pPr lvl="0" algn="just" eaLnBrk="0" fontAlgn="base" hangingPunct="0">
              <a:spcBef>
                <a:spcPct val="0"/>
              </a:spcBef>
              <a:spcAft>
                <a:spcPct val="0"/>
              </a:spcAft>
              <a:buFontTx/>
              <a:buChar char="•"/>
              <a:tabLst>
                <a:tab pos="649288" algn="r"/>
                <a:tab pos="804863" algn="l"/>
                <a:tab pos="1106488" algn="l"/>
                <a:tab pos="1408113" algn="l"/>
                <a:tab pos="1709738" algn="l"/>
                <a:tab pos="2020888" algn="l"/>
                <a:tab pos="2322513" algn="l"/>
                <a:tab pos="2624138" algn="l"/>
                <a:tab pos="2935288" algn="l"/>
                <a:tab pos="3236913" algn="l"/>
                <a:tab pos="3538538" algn="l"/>
                <a:tab pos="3840163" algn="l"/>
              </a:tabLst>
            </a:pPr>
            <a:r>
              <a:rPr lang="fr-FR" sz="2800" i="1" dirty="0">
                <a:latin typeface="Calibri" pitchFamily="34" charset="0"/>
                <a:ea typeface="Calibri" pitchFamily="34" charset="0"/>
                <a:cs typeface="Calibri" pitchFamily="34" charset="0"/>
              </a:rPr>
              <a:t> </a:t>
            </a:r>
            <a:r>
              <a:rPr lang="fr-FR" sz="1600" b="1" u="sng" dirty="0"/>
              <a:t>Objectif 4</a:t>
            </a:r>
            <a:r>
              <a:rPr lang="fr-FR" sz="1600" dirty="0"/>
              <a:t>: Assurer l’accès de tous à une éducation de qualité, sur un pied d’égalité, et promouvoir les possibilités d’apprentissage tout au long de la vie :</a:t>
            </a:r>
          </a:p>
          <a:p>
            <a:pPr lvl="1" algn="just" eaLnBrk="0" fontAlgn="base" hangingPunct="0">
              <a:spcBef>
                <a:spcPct val="0"/>
              </a:spcBef>
              <a:spcAft>
                <a:spcPct val="0"/>
              </a:spcAft>
              <a:tabLst>
                <a:tab pos="649288" algn="r"/>
                <a:tab pos="804863" algn="l"/>
                <a:tab pos="1106488" algn="l"/>
                <a:tab pos="1408113" algn="l"/>
                <a:tab pos="1709738" algn="l"/>
                <a:tab pos="2020888" algn="l"/>
                <a:tab pos="2322513" algn="l"/>
                <a:tab pos="2624138" algn="l"/>
                <a:tab pos="2935288" algn="l"/>
                <a:tab pos="3236913" algn="l"/>
                <a:tab pos="3538538" algn="l"/>
                <a:tab pos="3840163" algn="l"/>
              </a:tabLst>
            </a:pPr>
            <a:r>
              <a:rPr lang="fr-FR" sz="1600" b="1" dirty="0"/>
              <a:t>4.5- D’ici à 2030, éliminer les inégalités </a:t>
            </a:r>
            <a:r>
              <a:rPr lang="fr-FR" sz="1600" dirty="0"/>
              <a:t>entre les sexes dans le domaine de l’éducation et assurer l’égalité d’accès des personnes vulnérables, y compris les personnes handicapées, les autochtones et les enfants en situation vulnérable, à tous les niveaux d’enseignement et de formation professionnelle.</a:t>
            </a:r>
            <a:endParaRPr lang="fr-FR" altLang="fr-FR" sz="1600" b="1" dirty="0">
              <a:solidFill>
                <a:srgbClr val="002060"/>
              </a:solidFill>
              <a:cs typeface="Arial" panose="020B0604020202020204" pitchFamily="34" charset="0"/>
            </a:endParaRPr>
          </a:p>
        </p:txBody>
      </p:sp>
    </p:spTree>
    <p:extLst>
      <p:ext uri="{BB962C8B-B14F-4D97-AF65-F5344CB8AC3E}">
        <p14:creationId xmlns:p14="http://schemas.microsoft.com/office/powerpoint/2010/main" val="934455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9"/>
          <p:cNvSpPr>
            <a:spLocks noChangeArrowheads="1"/>
          </p:cNvSpPr>
          <p:nvPr/>
        </p:nvSpPr>
        <p:spPr bwMode="auto">
          <a:xfrm>
            <a:off x="107504" y="25401"/>
            <a:ext cx="8928992" cy="70802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sz="3600" b="1" cap="small" dirty="0">
                <a:solidFill>
                  <a:schemeClr val="bg1"/>
                </a:solidFill>
                <a:latin typeface="+mn-lt"/>
                <a:cs typeface="Arial" panose="020B0604020202020204" pitchFamily="34" charset="0"/>
              </a:rPr>
              <a:t>Eléments de Contexte</a:t>
            </a:r>
            <a:endParaRPr lang="fr-FR" altLang="fr-FR" sz="3600" b="1" cap="small" dirty="0">
              <a:solidFill>
                <a:schemeClr val="bg1"/>
              </a:solidFill>
              <a:latin typeface="+mn-lt"/>
              <a:cs typeface="Arial" panose="020B0604020202020204" pitchFamily="34" charset="0"/>
            </a:endParaRPr>
          </a:p>
        </p:txBody>
      </p:sp>
      <p:sp>
        <p:nvSpPr>
          <p:cNvPr id="3" name="Rectangle 2"/>
          <p:cNvSpPr/>
          <p:nvPr/>
        </p:nvSpPr>
        <p:spPr>
          <a:xfrm>
            <a:off x="323528" y="908721"/>
            <a:ext cx="8496944" cy="5262979"/>
          </a:xfrm>
          <a:prstGeom prst="rect">
            <a:avLst/>
          </a:prstGeom>
        </p:spPr>
        <p:txBody>
          <a:bodyPr wrap="square">
            <a:spAutoFit/>
          </a:bodyPr>
          <a:lstStyle/>
          <a:p>
            <a:pPr algn="ctr"/>
            <a:r>
              <a:rPr lang="fr-FR" altLang="fr-FR" sz="2800" b="1" dirty="0">
                <a:solidFill>
                  <a:srgbClr val="002060"/>
                </a:solidFill>
                <a:cs typeface="Arial" panose="020B0604020202020204" pitchFamily="34" charset="0"/>
              </a:rPr>
              <a:t>Contexte national </a:t>
            </a:r>
            <a:endParaRPr lang="fr-FR" altLang="fr-FR" sz="2800" b="1" dirty="0" smtClean="0">
              <a:solidFill>
                <a:srgbClr val="002060"/>
              </a:solidFill>
              <a:cs typeface="Arial" panose="020B0604020202020204" pitchFamily="34" charset="0"/>
            </a:endParaRPr>
          </a:p>
          <a:p>
            <a:pPr algn="ctr"/>
            <a:endParaRPr lang="fr-FR" altLang="fr-FR" sz="2800" b="1" dirty="0">
              <a:solidFill>
                <a:srgbClr val="002060"/>
              </a:solidFill>
              <a:cs typeface="Arial" panose="020B0604020202020204" pitchFamily="34" charset="0"/>
            </a:endParaRPr>
          </a:p>
          <a:p>
            <a:pPr algn="just"/>
            <a:r>
              <a:rPr lang="fr-FR" altLang="fr-FR" sz="2000" b="1" dirty="0">
                <a:solidFill>
                  <a:srgbClr val="002060"/>
                </a:solidFill>
                <a:cs typeface="Arial" panose="020B0604020202020204" pitchFamily="34" charset="0"/>
              </a:rPr>
              <a:t>La </a:t>
            </a:r>
            <a:r>
              <a:rPr lang="fr-FR" altLang="fr-FR" sz="2000" b="1" dirty="0" smtClean="0">
                <a:solidFill>
                  <a:srgbClr val="002060"/>
                </a:solidFill>
                <a:cs typeface="Arial" panose="020B0604020202020204" pitchFamily="34" charset="0"/>
              </a:rPr>
              <a:t>Constitution du Royaume du Maroc </a:t>
            </a:r>
            <a:r>
              <a:rPr lang="fr-FR" sz="2000" b="1" dirty="0" smtClean="0">
                <a:solidFill>
                  <a:srgbClr val="002060"/>
                </a:solidFill>
                <a:cs typeface="Arial" panose="020B0604020202020204" pitchFamily="34" charset="0"/>
              </a:rPr>
              <a:t>de </a:t>
            </a:r>
            <a:r>
              <a:rPr lang="fr-FR" sz="2000" b="1" dirty="0">
                <a:solidFill>
                  <a:srgbClr val="002060"/>
                </a:solidFill>
                <a:cs typeface="Arial" panose="020B0604020202020204" pitchFamily="34" charset="0"/>
              </a:rPr>
              <a:t>2011 </a:t>
            </a:r>
            <a:r>
              <a:rPr lang="fr-FR" altLang="fr-FR" sz="2000" b="1" dirty="0" smtClean="0">
                <a:solidFill>
                  <a:srgbClr val="002060"/>
                </a:solidFill>
                <a:cs typeface="Arial" panose="020B0604020202020204" pitchFamily="34" charset="0"/>
              </a:rPr>
              <a:t>:</a:t>
            </a:r>
          </a:p>
          <a:p>
            <a:pPr algn="just"/>
            <a:endParaRPr lang="fr-FR" altLang="fr-FR" sz="2000" b="1" dirty="0">
              <a:solidFill>
                <a:srgbClr val="002060"/>
              </a:solidFill>
              <a:cs typeface="Arial" panose="020B0604020202020204" pitchFamily="34" charset="0"/>
            </a:endParaRPr>
          </a:p>
          <a:p>
            <a:pPr indent="355600" algn="just"/>
            <a:r>
              <a:rPr lang="fr-FR" altLang="fr-FR" sz="2000" dirty="0"/>
              <a:t>D</a:t>
            </a:r>
            <a:r>
              <a:rPr lang="fr-FR" sz="2000" dirty="0"/>
              <a:t>ans son </a:t>
            </a:r>
            <a:r>
              <a:rPr lang="fr-FR" sz="2000" b="1" dirty="0"/>
              <a:t>préambule</a:t>
            </a:r>
            <a:r>
              <a:rPr lang="fr-FR" sz="2000" dirty="0"/>
              <a:t>, </a:t>
            </a:r>
            <a:r>
              <a:rPr lang="fr-FR" sz="2000" dirty="0" smtClean="0"/>
              <a:t>elle stipule que </a:t>
            </a:r>
            <a:r>
              <a:rPr lang="fr-FR" sz="2000" dirty="0"/>
              <a:t>le Royaume du Maroc s’engage à </a:t>
            </a:r>
            <a:r>
              <a:rPr lang="fr-FR" sz="2000" dirty="0" smtClean="0"/>
              <a:t>«</a:t>
            </a:r>
            <a:r>
              <a:rPr lang="fr-FR" sz="2000" dirty="0" smtClean="0">
                <a:solidFill>
                  <a:srgbClr val="FF0000"/>
                </a:solidFill>
              </a:rPr>
              <a:t>bannir </a:t>
            </a:r>
            <a:r>
              <a:rPr lang="fr-FR" sz="2000" dirty="0">
                <a:solidFill>
                  <a:srgbClr val="FF0000"/>
                </a:solidFill>
              </a:rPr>
              <a:t>et combattre toute discrimination à l’encontre de quiconque, en raison </a:t>
            </a:r>
            <a:r>
              <a:rPr lang="fr-FR" sz="2000" dirty="0"/>
              <a:t>du sexe, de la couleur, des croyances, de la culture, de l’origine sociale ou régionale, de la langue, </a:t>
            </a:r>
            <a:r>
              <a:rPr lang="fr-FR" sz="2000" dirty="0" smtClean="0">
                <a:solidFill>
                  <a:srgbClr val="FF0000"/>
                </a:solidFill>
              </a:rPr>
              <a:t>du </a:t>
            </a:r>
            <a:r>
              <a:rPr lang="fr-FR" sz="2000" dirty="0">
                <a:solidFill>
                  <a:srgbClr val="FF0000"/>
                </a:solidFill>
              </a:rPr>
              <a:t>handicap </a:t>
            </a:r>
            <a:r>
              <a:rPr lang="fr-FR" sz="2000" dirty="0"/>
              <a:t>ou de quelque circonstance personnelle que ce soit». </a:t>
            </a:r>
            <a:endParaRPr lang="fr-FR" sz="2000" dirty="0" smtClean="0"/>
          </a:p>
          <a:p>
            <a:pPr indent="355600" algn="just"/>
            <a:endParaRPr lang="fr-FR" sz="2000" dirty="0" smtClean="0"/>
          </a:p>
          <a:p>
            <a:pPr indent="355600" algn="just"/>
            <a:endParaRPr lang="fr-FR" sz="2000" dirty="0"/>
          </a:p>
          <a:p>
            <a:pPr indent="355600" algn="just"/>
            <a:r>
              <a:rPr lang="fr-FR" sz="2000" dirty="0" smtClean="0"/>
              <a:t>Dans son </a:t>
            </a:r>
            <a:r>
              <a:rPr lang="fr-FR" sz="2000" b="1" dirty="0" smtClean="0"/>
              <a:t>Article </a:t>
            </a:r>
            <a:r>
              <a:rPr lang="fr-FR" sz="2000" b="1" dirty="0"/>
              <a:t>34</a:t>
            </a:r>
            <a:r>
              <a:rPr lang="fr-FR" sz="2000" dirty="0"/>
              <a:t> : </a:t>
            </a:r>
            <a:r>
              <a:rPr lang="fr-FR" sz="2000" dirty="0" smtClean="0"/>
              <a:t>« les pouvoirs publics doivent élaborer et mette en œuvre des </a:t>
            </a:r>
            <a:r>
              <a:rPr lang="fr-FR" sz="2000" dirty="0"/>
              <a:t>politiques destinées aux personnes et aux catégories à besoins spécifiques </a:t>
            </a:r>
            <a:r>
              <a:rPr lang="fr-FR" sz="2000" dirty="0" smtClean="0"/>
              <a:t>… </a:t>
            </a:r>
            <a:r>
              <a:rPr lang="fr-FR" sz="2000" dirty="0">
                <a:solidFill>
                  <a:srgbClr val="FF0000"/>
                </a:solidFill>
              </a:rPr>
              <a:t>réhabiliter et intégrer dans la vie sociale et civile les handicapés physiques sensorimoteurs et </a:t>
            </a:r>
            <a:r>
              <a:rPr lang="fr-FR" sz="2000" dirty="0" smtClean="0">
                <a:solidFill>
                  <a:srgbClr val="FF0000"/>
                </a:solidFill>
              </a:rPr>
              <a:t>mentaux, </a:t>
            </a:r>
            <a:r>
              <a:rPr lang="fr-FR" sz="2000" dirty="0">
                <a:solidFill>
                  <a:srgbClr val="FF0000"/>
                </a:solidFill>
              </a:rPr>
              <a:t>et faciliter leur jouissance des droits et libertés reconnus à tous</a:t>
            </a:r>
            <a:r>
              <a:rPr lang="fr-FR" sz="2000" dirty="0"/>
              <a:t>». </a:t>
            </a:r>
          </a:p>
        </p:txBody>
      </p:sp>
    </p:spTree>
    <p:extLst>
      <p:ext uri="{BB962C8B-B14F-4D97-AF65-F5344CB8AC3E}">
        <p14:creationId xmlns:p14="http://schemas.microsoft.com/office/powerpoint/2010/main" val="934455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defRPr/>
            </a:pPr>
            <a:r>
              <a:rPr lang="fr-FR" sz="3600" b="1" cap="small" dirty="0">
                <a:solidFill>
                  <a:schemeClr val="bg1"/>
                </a:solidFill>
                <a:cs typeface="Arial" panose="020B0604020202020204" pitchFamily="34" charset="0"/>
              </a:rPr>
              <a:t>Eléments de Contexte</a:t>
            </a:r>
            <a:endParaRPr lang="fr-FR" altLang="fr-FR" sz="3600" b="1" cap="small" dirty="0">
              <a:solidFill>
                <a:schemeClr val="bg1"/>
              </a:solidFill>
              <a:cs typeface="Arial" panose="020B0604020202020204" pitchFamily="34" charset="0"/>
            </a:endParaRPr>
          </a:p>
        </p:txBody>
      </p:sp>
      <p:sp>
        <p:nvSpPr>
          <p:cNvPr id="17" name="Rectangle 16"/>
          <p:cNvSpPr/>
          <p:nvPr/>
        </p:nvSpPr>
        <p:spPr>
          <a:xfrm>
            <a:off x="224204" y="742158"/>
            <a:ext cx="8695592" cy="5447645"/>
          </a:xfrm>
          <a:prstGeom prst="rect">
            <a:avLst/>
          </a:prstGeom>
        </p:spPr>
        <p:txBody>
          <a:bodyPr wrap="square">
            <a:spAutoFit/>
          </a:bodyPr>
          <a:lstStyle/>
          <a:p>
            <a:pPr algn="ctr"/>
            <a:r>
              <a:rPr lang="fr-FR" altLang="fr-FR" sz="2400" b="1" dirty="0">
                <a:solidFill>
                  <a:srgbClr val="002060"/>
                </a:solidFill>
                <a:cs typeface="Arial" panose="020B0604020202020204" pitchFamily="34" charset="0"/>
              </a:rPr>
              <a:t>Contexte national </a:t>
            </a:r>
            <a:endParaRPr lang="fr-FR" altLang="fr-FR" sz="2400" b="1" dirty="0" smtClean="0">
              <a:solidFill>
                <a:srgbClr val="002060"/>
              </a:solidFill>
              <a:cs typeface="Arial" panose="020B0604020202020204" pitchFamily="34" charset="0"/>
            </a:endParaRPr>
          </a:p>
          <a:p>
            <a:pPr marL="285750" indent="-285750" algn="just">
              <a:buFont typeface="Wingdings" panose="05000000000000000000" pitchFamily="2" charset="2"/>
              <a:buChar char="Ø"/>
            </a:pPr>
            <a:r>
              <a:rPr lang="fr-FR" dirty="0" smtClean="0">
                <a:cs typeface="Arial" pitchFamily="34" charset="0"/>
              </a:rPr>
              <a:t>La </a:t>
            </a:r>
            <a:r>
              <a:rPr lang="fr-FR" dirty="0">
                <a:cs typeface="Arial" pitchFamily="34" charset="0"/>
              </a:rPr>
              <a:t>loi n°05-81 relative à la protection sociale des aveugles et des déficients visuels:  </a:t>
            </a:r>
          </a:p>
          <a:p>
            <a:pPr lvl="1" algn="just"/>
            <a:r>
              <a:rPr lang="fr-FR" dirty="0">
                <a:cs typeface="Arial" pitchFamily="34" charset="0"/>
              </a:rPr>
              <a:t>Cette loi est l’une des premières initiatives législatives en faveur des personnes handicapées au Maroc</a:t>
            </a:r>
            <a:r>
              <a:rPr lang="fr-FR" dirty="0" smtClean="0">
                <a:cs typeface="Arial" pitchFamily="34" charset="0"/>
              </a:rPr>
              <a:t>.</a:t>
            </a:r>
          </a:p>
          <a:p>
            <a:pPr lvl="1" algn="just"/>
            <a:r>
              <a:rPr lang="fr-FR" dirty="0" smtClean="0">
                <a:cs typeface="Arial" pitchFamily="34" charset="0"/>
              </a:rPr>
              <a:t> </a:t>
            </a:r>
            <a:endParaRPr lang="fr-FR" dirty="0">
              <a:cs typeface="Arial" pitchFamily="34" charset="0"/>
            </a:endParaRPr>
          </a:p>
          <a:p>
            <a:pPr marL="285750" indent="-285750" algn="just">
              <a:buFont typeface="Wingdings" panose="05000000000000000000" pitchFamily="2" charset="2"/>
              <a:buChar char="Ø"/>
            </a:pPr>
            <a:r>
              <a:rPr lang="fr-FR" altLang="fr-FR" dirty="0">
                <a:cs typeface="Arial" pitchFamily="34" charset="0"/>
              </a:rPr>
              <a:t>La loi 07-92 relative à la protection sociale des personnes handicapées, adoptée par le parlement le 26 décembre 1991 et promulguée le 10 septembre </a:t>
            </a:r>
            <a:r>
              <a:rPr lang="fr-FR" altLang="fr-FR" dirty="0" smtClean="0">
                <a:cs typeface="Arial" pitchFamily="34" charset="0"/>
              </a:rPr>
              <a:t>1993.</a:t>
            </a:r>
          </a:p>
          <a:p>
            <a:pPr marL="285750" indent="-285750" algn="just">
              <a:buFont typeface="Wingdings" panose="05000000000000000000" pitchFamily="2" charset="2"/>
              <a:buChar char="Ø"/>
            </a:pPr>
            <a:endParaRPr lang="fr-FR" altLang="fr-FR" dirty="0">
              <a:cs typeface="Arial" pitchFamily="34" charset="0"/>
            </a:endParaRPr>
          </a:p>
          <a:p>
            <a:pPr marL="285750" indent="-285750" algn="just">
              <a:buFont typeface="Wingdings" panose="05000000000000000000" pitchFamily="2" charset="2"/>
              <a:buChar char="Ø"/>
            </a:pPr>
            <a:r>
              <a:rPr lang="fr-FR" altLang="fr-FR" dirty="0">
                <a:cs typeface="Arial" pitchFamily="34" charset="0"/>
              </a:rPr>
              <a:t>La loi n°10-03 relative aux </a:t>
            </a:r>
            <a:r>
              <a:rPr lang="fr-FR" altLang="fr-FR" dirty="0" smtClean="0">
                <a:cs typeface="Arial" pitchFamily="34" charset="0"/>
              </a:rPr>
              <a:t>accessibilités : Cette loi </a:t>
            </a:r>
            <a:r>
              <a:rPr lang="fr-FR" altLang="fr-FR" dirty="0">
                <a:cs typeface="Arial" pitchFamily="34" charset="0"/>
              </a:rPr>
              <a:t>s’inscrit dans une démarche globale, portant sur les accessibilités relatives à l’espace urbain, à l’architecture, aux transports et à la communication. </a:t>
            </a:r>
            <a:r>
              <a:rPr lang="fr-FR" altLang="fr-FR" dirty="0" smtClean="0">
                <a:cs typeface="Arial" pitchFamily="34" charset="0"/>
              </a:rPr>
              <a:t>Son </a:t>
            </a:r>
            <a:r>
              <a:rPr lang="fr-FR" dirty="0" smtClean="0">
                <a:cs typeface="Arial" pitchFamily="34" charset="0"/>
              </a:rPr>
              <a:t>décret </a:t>
            </a:r>
            <a:r>
              <a:rPr lang="fr-FR" dirty="0">
                <a:cs typeface="Arial" pitchFamily="34" charset="0"/>
              </a:rPr>
              <a:t>d’application 2011.246, fixant les conditions et les normes d’accessibilité, a été publié au Bulletin officiel n°5986 du 13 octobre </a:t>
            </a:r>
            <a:r>
              <a:rPr lang="fr-FR" dirty="0" smtClean="0">
                <a:cs typeface="Arial" pitchFamily="34" charset="0"/>
              </a:rPr>
              <a:t>2001.</a:t>
            </a:r>
          </a:p>
          <a:p>
            <a:pPr marL="285750" indent="-285750" algn="just">
              <a:buFont typeface="Wingdings" panose="05000000000000000000" pitchFamily="2" charset="2"/>
              <a:buChar char="Ø"/>
            </a:pPr>
            <a:endParaRPr lang="fr-FR" dirty="0">
              <a:cs typeface="Arial" pitchFamily="34" charset="0"/>
            </a:endParaRPr>
          </a:p>
          <a:p>
            <a:pPr marL="285750" indent="-285750" algn="just">
              <a:buFont typeface="Wingdings" panose="05000000000000000000" pitchFamily="2" charset="2"/>
              <a:buChar char="Ø"/>
            </a:pPr>
            <a:r>
              <a:rPr lang="fr-FR" dirty="0">
                <a:cs typeface="Arial" pitchFamily="34" charset="0"/>
              </a:rPr>
              <a:t>La loi-cadre n° 97-13 relatif à la protection et la promotion des droits des personnes en situation de handicap, visant à doter le pays d’un nouveau cadre juridique, plus conforme à la Convention internationale relative aux droits des personnes handicapées, et ce dans l’esprit de la nouvelle </a:t>
            </a:r>
            <a:r>
              <a:rPr lang="fr-FR" dirty="0" smtClean="0">
                <a:cs typeface="Arial" pitchFamily="34" charset="0"/>
              </a:rPr>
              <a:t>Constitution.</a:t>
            </a:r>
          </a:p>
          <a:p>
            <a:pPr marL="285750" indent="-285750" algn="just">
              <a:buFont typeface="Wingdings" panose="05000000000000000000" pitchFamily="2" charset="2"/>
              <a:buChar char="Ø"/>
            </a:pPr>
            <a:endParaRPr lang="fr-FR" dirty="0">
              <a:cs typeface="Arial" pitchFamily="34" charset="0"/>
            </a:endParaRPr>
          </a:p>
          <a:p>
            <a:pPr marL="285750" indent="-285750" algn="just">
              <a:buFont typeface="Wingdings" panose="05000000000000000000" pitchFamily="2" charset="2"/>
              <a:buChar char="Ø"/>
            </a:pPr>
            <a:r>
              <a:rPr lang="fr-FR" dirty="0">
                <a:cs typeface="Arial" pitchFamily="34" charset="0"/>
              </a:rPr>
              <a:t>Notes </a:t>
            </a:r>
            <a:r>
              <a:rPr lang="fr-FR" dirty="0" smtClean="0">
                <a:cs typeface="Arial" pitchFamily="34" charset="0"/>
              </a:rPr>
              <a:t>Ministérielles &amp; Circulaires </a:t>
            </a:r>
            <a:r>
              <a:rPr lang="fr-FR" dirty="0">
                <a:cs typeface="Arial" pitchFamily="34" charset="0"/>
              </a:rPr>
              <a:t>conjointes.                                                      </a:t>
            </a:r>
            <a:endParaRPr lang="fr-FR" altLang="fr-FR" b="1" dirty="0">
              <a:solidFill>
                <a:srgbClr val="002060"/>
              </a:solidFill>
              <a:cs typeface="Arial" pitchFamily="34" charset="0"/>
            </a:endParaRPr>
          </a:p>
        </p:txBody>
      </p:sp>
    </p:spTree>
    <p:extLst>
      <p:ext uri="{BB962C8B-B14F-4D97-AF65-F5344CB8AC3E}">
        <p14:creationId xmlns:p14="http://schemas.microsoft.com/office/powerpoint/2010/main" val="1518521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buFont typeface="Arial" pitchFamily="34" charset="0"/>
              <a:buNone/>
            </a:pPr>
            <a:r>
              <a:rPr lang="fr-FR" sz="3600" b="1" cap="small" dirty="0">
                <a:solidFill>
                  <a:schemeClr val="bg1"/>
                </a:solidFill>
                <a:cs typeface="Arial" panose="020B0604020202020204" pitchFamily="34" charset="0"/>
              </a:rPr>
              <a:t>Etat des lieux</a:t>
            </a:r>
            <a:endParaRPr lang="fr-FR" altLang="fr-FR" sz="3600" b="1" cap="small" dirty="0">
              <a:solidFill>
                <a:schemeClr val="bg1"/>
              </a:solidFill>
              <a:cs typeface="Arial" panose="020B0604020202020204" pitchFamily="34" charset="0"/>
            </a:endParaRPr>
          </a:p>
        </p:txBody>
      </p:sp>
      <p:sp>
        <p:nvSpPr>
          <p:cNvPr id="17" name="Rectangle 16"/>
          <p:cNvSpPr/>
          <p:nvPr/>
        </p:nvSpPr>
        <p:spPr>
          <a:xfrm>
            <a:off x="219808" y="980728"/>
            <a:ext cx="8695592" cy="5816977"/>
          </a:xfrm>
          <a:prstGeom prst="rect">
            <a:avLst/>
          </a:prstGeom>
        </p:spPr>
        <p:txBody>
          <a:bodyPr wrap="square">
            <a:spAutoFit/>
          </a:bodyPr>
          <a:lstStyle/>
          <a:p>
            <a:pPr marL="285750" indent="-285750" algn="just">
              <a:spcBef>
                <a:spcPct val="0"/>
              </a:spcBef>
              <a:defRPr/>
            </a:pPr>
            <a:endParaRPr lang="fr-FR" altLang="fr-FR" b="1" dirty="0">
              <a:solidFill>
                <a:srgbClr val="002060"/>
              </a:solidFill>
              <a:cs typeface="Arial" panose="020B0604020202020204" pitchFamily="34" charset="0"/>
            </a:endParaRPr>
          </a:p>
          <a:p>
            <a:pPr marL="285750" indent="-285750" algn="just">
              <a:spcBef>
                <a:spcPct val="0"/>
              </a:spcBef>
              <a:buClr>
                <a:srgbClr val="C00000"/>
              </a:buClr>
              <a:buFont typeface="Wingdings" panose="05000000000000000000" pitchFamily="2" charset="2"/>
              <a:buChar char="§"/>
              <a:defRPr/>
            </a:pPr>
            <a:r>
              <a:rPr lang="fr-FR" altLang="fr-FR" sz="2400" b="1" dirty="0">
                <a:solidFill>
                  <a:srgbClr val="002060"/>
                </a:solidFill>
                <a:cs typeface="Arial" panose="020B0604020202020204" pitchFamily="34" charset="0"/>
              </a:rPr>
              <a:t>Statistiques</a:t>
            </a:r>
            <a:r>
              <a:rPr lang="fr-FR" altLang="fr-FR" sz="2400" b="1" dirty="0" smtClean="0">
                <a:solidFill>
                  <a:srgbClr val="002060"/>
                </a:solidFill>
                <a:cs typeface="Arial" panose="020B0604020202020204" pitchFamily="34" charset="0"/>
              </a:rPr>
              <a:t>:</a:t>
            </a:r>
          </a:p>
          <a:p>
            <a:pPr marL="285750" indent="-285750" algn="just">
              <a:spcBef>
                <a:spcPct val="0"/>
              </a:spcBef>
              <a:buClr>
                <a:srgbClr val="C00000"/>
              </a:buClr>
              <a:buFont typeface="Wingdings" panose="05000000000000000000" pitchFamily="2" charset="2"/>
              <a:buChar char="§"/>
              <a:defRPr/>
            </a:pPr>
            <a:endParaRPr lang="fr-FR" altLang="fr-FR" sz="2400" b="1" dirty="0">
              <a:solidFill>
                <a:srgbClr val="002060"/>
              </a:solidFill>
              <a:cs typeface="Arial" panose="020B0604020202020204" pitchFamily="34" charset="0"/>
            </a:endParaRPr>
          </a:p>
          <a:p>
            <a:pPr marL="182563" indent="-182563" algn="just">
              <a:buFont typeface="Wingdings" pitchFamily="2" charset="2"/>
              <a:buChar char="ü"/>
            </a:pPr>
            <a:r>
              <a:rPr lang="fr-FR" dirty="0"/>
              <a:t> D'après les résultats du Recensement général de la population et de l'habitat </a:t>
            </a:r>
            <a:r>
              <a:rPr lang="fr-FR" dirty="0">
                <a:solidFill>
                  <a:srgbClr val="FF0000"/>
                </a:solidFill>
              </a:rPr>
              <a:t>de 2014</a:t>
            </a:r>
            <a:r>
              <a:rPr lang="fr-FR" dirty="0"/>
              <a:t>, le Maroc compte </a:t>
            </a:r>
            <a:r>
              <a:rPr lang="fr-FR" dirty="0">
                <a:solidFill>
                  <a:srgbClr val="FF0000"/>
                </a:solidFill>
              </a:rPr>
              <a:t>1.353.766 personnes </a:t>
            </a:r>
            <a:r>
              <a:rPr lang="fr-FR" dirty="0"/>
              <a:t>en situation de handicap, ce qui représente </a:t>
            </a:r>
            <a:r>
              <a:rPr lang="fr-FR" dirty="0">
                <a:solidFill>
                  <a:srgbClr val="FF0000"/>
                </a:solidFill>
              </a:rPr>
              <a:t>4,1%</a:t>
            </a:r>
            <a:r>
              <a:rPr lang="fr-FR" dirty="0"/>
              <a:t> de la population du Royaume, dont </a:t>
            </a:r>
            <a:r>
              <a:rPr lang="fr-FR" dirty="0">
                <a:solidFill>
                  <a:srgbClr val="FF0000"/>
                </a:solidFill>
              </a:rPr>
              <a:t>10,9% </a:t>
            </a:r>
            <a:r>
              <a:rPr lang="fr-FR" dirty="0"/>
              <a:t>âgées de moins de </a:t>
            </a:r>
            <a:r>
              <a:rPr lang="fr-FR" dirty="0">
                <a:solidFill>
                  <a:srgbClr val="FF0000"/>
                </a:solidFill>
              </a:rPr>
              <a:t>15</a:t>
            </a:r>
            <a:r>
              <a:rPr lang="fr-FR" dirty="0"/>
              <a:t> </a:t>
            </a:r>
            <a:r>
              <a:rPr lang="fr-FR" dirty="0">
                <a:solidFill>
                  <a:srgbClr val="FF0000"/>
                </a:solidFill>
              </a:rPr>
              <a:t>ans</a:t>
            </a:r>
            <a:r>
              <a:rPr lang="fr-FR" dirty="0" smtClean="0"/>
              <a:t>.</a:t>
            </a:r>
          </a:p>
          <a:p>
            <a:pPr marL="182563" indent="-182563" algn="just">
              <a:buFont typeface="Wingdings" pitchFamily="2" charset="2"/>
              <a:buChar char="ü"/>
            </a:pPr>
            <a:endParaRPr lang="fr-FR" dirty="0"/>
          </a:p>
          <a:p>
            <a:pPr marL="182563" indent="-182563" algn="just">
              <a:buFont typeface="Wingdings" pitchFamily="2" charset="2"/>
              <a:buChar char="ü"/>
            </a:pPr>
            <a:r>
              <a:rPr lang="fr-FR" dirty="0"/>
              <a:t> L'OMS estime à près d'un milliard le nombre des personnes en situation de handicap dans le monde, soit </a:t>
            </a:r>
            <a:r>
              <a:rPr lang="fr-FR" dirty="0">
                <a:solidFill>
                  <a:srgbClr val="FF0000"/>
                </a:solidFill>
              </a:rPr>
              <a:t>15%</a:t>
            </a:r>
            <a:r>
              <a:rPr lang="fr-FR" dirty="0"/>
              <a:t> de la population mondiale</a:t>
            </a:r>
            <a:r>
              <a:rPr lang="fr-FR" dirty="0" smtClean="0"/>
              <a:t>.</a:t>
            </a:r>
          </a:p>
          <a:p>
            <a:pPr marL="182563" indent="-182563" algn="just">
              <a:buFont typeface="Wingdings" pitchFamily="2" charset="2"/>
              <a:buChar char="ü"/>
            </a:pPr>
            <a:endParaRPr lang="fr-FR" dirty="0"/>
          </a:p>
          <a:p>
            <a:pPr marL="182563" indent="-182563" algn="just">
              <a:spcBef>
                <a:spcPct val="0"/>
              </a:spcBef>
              <a:buFont typeface="Wingdings" pitchFamily="2" charset="2"/>
              <a:buChar char="ü"/>
              <a:defRPr/>
            </a:pPr>
            <a:r>
              <a:rPr lang="fr-FR" dirty="0"/>
              <a:t> Le  taux  de  prévalence  des  situations  de  handicap  au  Maroc  est  de  </a:t>
            </a:r>
            <a:r>
              <a:rPr lang="fr-FR" dirty="0">
                <a:solidFill>
                  <a:srgbClr val="FF0000"/>
                </a:solidFill>
              </a:rPr>
              <a:t>6,8%</a:t>
            </a:r>
            <a:r>
              <a:rPr lang="fr-FR" dirty="0"/>
              <a:t>  soit </a:t>
            </a:r>
            <a:r>
              <a:rPr lang="fr-FR" dirty="0">
                <a:solidFill>
                  <a:srgbClr val="FF0000"/>
                </a:solidFill>
              </a:rPr>
              <a:t>2.264.672</a:t>
            </a:r>
            <a:r>
              <a:rPr lang="fr-FR" dirty="0"/>
              <a:t> </a:t>
            </a:r>
            <a:r>
              <a:rPr lang="fr-FR" dirty="0">
                <a:solidFill>
                  <a:srgbClr val="FF0000"/>
                </a:solidFill>
              </a:rPr>
              <a:t>personnes </a:t>
            </a:r>
            <a:r>
              <a:rPr lang="fr-FR" dirty="0"/>
              <a:t>handicapées. Cette prévalence au sein de la tranche d’âge des moins de </a:t>
            </a:r>
            <a:r>
              <a:rPr lang="fr-FR" dirty="0">
                <a:solidFill>
                  <a:srgbClr val="FF0000"/>
                </a:solidFill>
              </a:rPr>
              <a:t>15 ans </a:t>
            </a:r>
            <a:r>
              <a:rPr lang="fr-FR" dirty="0"/>
              <a:t>est de </a:t>
            </a:r>
            <a:r>
              <a:rPr lang="fr-FR" dirty="0">
                <a:solidFill>
                  <a:srgbClr val="FF0000"/>
                </a:solidFill>
              </a:rPr>
              <a:t>1,8% (en 2004: 2,8 %): </a:t>
            </a:r>
            <a:r>
              <a:rPr lang="fr-FR" dirty="0"/>
              <a:t>l’amélioration de la qualité de santé et des habitudes de vie </a:t>
            </a:r>
            <a:r>
              <a:rPr lang="fr-FR" dirty="0" smtClean="0"/>
              <a:t>qu’a connu </a:t>
            </a:r>
            <a:r>
              <a:rPr lang="fr-FR" dirty="0"/>
              <a:t>le Maroc ces dernières décennies (Traitement des maladies infectieuses et épidémiques, prévention par la vaccination, maladies précocement diagnostiquées et traitées etc.) et l’amélioration des conditions de vie, a probablement eu un effet sur ce taux de prévalence.</a:t>
            </a:r>
          </a:p>
          <a:p>
            <a:pPr algn="just">
              <a:spcBef>
                <a:spcPct val="0"/>
              </a:spcBef>
              <a:defRPr/>
            </a:pPr>
            <a:endParaRPr lang="fr-FR" dirty="0"/>
          </a:p>
          <a:p>
            <a:pPr algn="just"/>
            <a:r>
              <a:rPr lang="fr-FR" b="1" dirty="0"/>
              <a:t>    </a:t>
            </a:r>
            <a:r>
              <a:rPr lang="fr-FR" dirty="0"/>
              <a:t>                                                                       </a:t>
            </a:r>
            <a:r>
              <a:rPr lang="fr-FR" b="1" dirty="0"/>
              <a:t> </a:t>
            </a:r>
            <a:endParaRPr lang="fr-FR" dirty="0"/>
          </a:p>
          <a:p>
            <a:pPr algn="just"/>
            <a:r>
              <a:rPr lang="fr-FR" dirty="0"/>
              <a:t> </a:t>
            </a:r>
          </a:p>
        </p:txBody>
      </p:sp>
    </p:spTree>
    <p:extLst>
      <p:ext uri="{BB962C8B-B14F-4D97-AF65-F5344CB8AC3E}">
        <p14:creationId xmlns:p14="http://schemas.microsoft.com/office/powerpoint/2010/main" val="151852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buFont typeface="Arial" pitchFamily="34" charset="0"/>
              <a:buNone/>
            </a:pPr>
            <a:r>
              <a:rPr lang="fr-FR" sz="3600" b="1" cap="small" dirty="0">
                <a:solidFill>
                  <a:schemeClr val="bg1"/>
                </a:solidFill>
                <a:cs typeface="Arial" panose="020B0604020202020204" pitchFamily="34" charset="0"/>
              </a:rPr>
              <a:t>Etat des lieux</a:t>
            </a:r>
            <a:endParaRPr lang="fr-FR" altLang="fr-FR" sz="3600" b="1" cap="small" dirty="0">
              <a:solidFill>
                <a:schemeClr val="bg1"/>
              </a:solidFill>
              <a:cs typeface="Arial" panose="020B0604020202020204" pitchFamily="34" charset="0"/>
            </a:endParaRPr>
          </a:p>
        </p:txBody>
      </p:sp>
      <p:sp>
        <p:nvSpPr>
          <p:cNvPr id="17" name="Rectangle 16"/>
          <p:cNvSpPr/>
          <p:nvPr/>
        </p:nvSpPr>
        <p:spPr>
          <a:xfrm>
            <a:off x="20320" y="1772816"/>
            <a:ext cx="9123680" cy="4339650"/>
          </a:xfrm>
          <a:prstGeom prst="rect">
            <a:avLst/>
          </a:prstGeom>
        </p:spPr>
        <p:txBody>
          <a:bodyPr wrap="square">
            <a:spAutoFit/>
          </a:bodyPr>
          <a:lstStyle/>
          <a:p>
            <a:pPr marL="182563" indent="-182563" algn="just">
              <a:spcBef>
                <a:spcPct val="0"/>
              </a:spcBef>
              <a:buClr>
                <a:srgbClr val="C00000"/>
              </a:buClr>
              <a:defRPr/>
            </a:pPr>
            <a:r>
              <a:rPr lang="fr-FR" sz="2000" dirty="0" smtClean="0"/>
              <a:t>Au </a:t>
            </a:r>
            <a:r>
              <a:rPr lang="fr-FR" sz="2000" dirty="0"/>
              <a:t>Maroc, l’éducation des E.S.H est à la fois un droit et un fait dans l’espace </a:t>
            </a:r>
            <a:r>
              <a:rPr lang="fr-FR" sz="2000" dirty="0" smtClean="0"/>
              <a:t>scolaire :</a:t>
            </a:r>
          </a:p>
          <a:p>
            <a:pPr marL="800100" lvl="1" indent="-342900" algn="just">
              <a:spcBef>
                <a:spcPct val="0"/>
              </a:spcBef>
              <a:buClr>
                <a:srgbClr val="C00000"/>
              </a:buClr>
              <a:buFont typeface="Arial" panose="020B0604020202020204" pitchFamily="34" charset="0"/>
              <a:buChar char="•"/>
              <a:defRPr/>
            </a:pPr>
            <a:r>
              <a:rPr lang="fr-FR" sz="2000" dirty="0" smtClean="0"/>
              <a:t>Un </a:t>
            </a:r>
            <a:r>
              <a:rPr lang="fr-FR" sz="2000" dirty="0"/>
              <a:t>droit garanti par la législation marocaine; </a:t>
            </a:r>
            <a:endParaRPr lang="fr-FR" sz="2000" dirty="0" smtClean="0"/>
          </a:p>
          <a:p>
            <a:pPr marL="800100" lvl="1" indent="-342900" algn="just">
              <a:spcBef>
                <a:spcPct val="0"/>
              </a:spcBef>
              <a:buClr>
                <a:srgbClr val="C00000"/>
              </a:buClr>
              <a:buFont typeface="Arial" panose="020B0604020202020204" pitchFamily="34" charset="0"/>
              <a:buChar char="•"/>
              <a:defRPr/>
            </a:pPr>
            <a:r>
              <a:rPr lang="fr-FR" sz="2000" dirty="0"/>
              <a:t>U</a:t>
            </a:r>
            <a:r>
              <a:rPr lang="fr-FR" sz="2000" dirty="0" smtClean="0"/>
              <a:t>n </a:t>
            </a:r>
            <a:r>
              <a:rPr lang="fr-FR" sz="2000" dirty="0"/>
              <a:t>fait dans la mesure où plusieurs écoles à travers le Royaume abritent des classes </a:t>
            </a:r>
            <a:r>
              <a:rPr lang="fr-FR" sz="2000" dirty="0" smtClean="0"/>
              <a:t>intégrées (CLIS). </a:t>
            </a:r>
          </a:p>
          <a:p>
            <a:pPr marL="800100" lvl="1" indent="-342900" algn="just">
              <a:spcBef>
                <a:spcPct val="0"/>
              </a:spcBef>
              <a:buClr>
                <a:srgbClr val="C00000"/>
              </a:buClr>
              <a:buFont typeface="Arial" panose="020B0604020202020204" pitchFamily="34" charset="0"/>
              <a:buChar char="•"/>
              <a:defRPr/>
            </a:pPr>
            <a:endParaRPr lang="fr-FR" sz="2000" dirty="0" smtClean="0"/>
          </a:p>
          <a:p>
            <a:pPr marL="0" lvl="1" algn="just">
              <a:spcBef>
                <a:spcPct val="0"/>
              </a:spcBef>
              <a:buClr>
                <a:srgbClr val="C00000"/>
              </a:buClr>
              <a:defRPr/>
            </a:pPr>
            <a:r>
              <a:rPr lang="fr-FR" sz="2000" b="1" dirty="0" smtClean="0">
                <a:solidFill>
                  <a:schemeClr val="accent1">
                    <a:lumMod val="75000"/>
                  </a:schemeClr>
                </a:solidFill>
              </a:rPr>
              <a:t>Le recouvrement de ce droit se réalise de manière progressive et accélérée selon une  dialectique « développement de la conscience et de la demande-développement de l’offre »</a:t>
            </a:r>
            <a:r>
              <a:rPr lang="fr-FR" sz="2000" b="1" dirty="0" smtClean="0"/>
              <a:t>:</a:t>
            </a:r>
          </a:p>
          <a:p>
            <a:pPr marL="285750" indent="-285750" algn="just">
              <a:spcBef>
                <a:spcPct val="0"/>
              </a:spcBef>
              <a:buClr>
                <a:srgbClr val="C00000"/>
              </a:buClr>
              <a:defRPr/>
            </a:pPr>
            <a:endParaRPr lang="fr-FR" sz="2000" dirty="0"/>
          </a:p>
          <a:p>
            <a:pPr marL="285750" indent="-285750" algn="just">
              <a:spcBef>
                <a:spcPct val="0"/>
              </a:spcBef>
              <a:buClr>
                <a:srgbClr val="C00000"/>
              </a:buClr>
              <a:defRPr/>
            </a:pPr>
            <a:r>
              <a:rPr lang="fr-FR" sz="2000" dirty="0" smtClean="0"/>
              <a:t>  Il </a:t>
            </a:r>
            <a:r>
              <a:rPr lang="fr-FR" sz="2000" dirty="0"/>
              <a:t>y a </a:t>
            </a:r>
            <a:r>
              <a:rPr lang="fr-FR" sz="2000" dirty="0" smtClean="0"/>
              <a:t>vingt ans</a:t>
            </a:r>
            <a:r>
              <a:rPr lang="fr-FR" sz="2000" dirty="0"/>
              <a:t>, on pouvait compter à peine une </a:t>
            </a:r>
            <a:r>
              <a:rPr lang="fr-FR" sz="2000" dirty="0" smtClean="0"/>
              <a:t>vingtaine de </a:t>
            </a:r>
            <a:r>
              <a:rPr lang="fr-FR" sz="2000" dirty="0"/>
              <a:t>classes intégrées. Aujourd’hui, </a:t>
            </a:r>
            <a:r>
              <a:rPr lang="fr-FR" sz="2000" dirty="0">
                <a:solidFill>
                  <a:srgbClr val="FF0000"/>
                </a:solidFill>
              </a:rPr>
              <a:t>il existe plus de 700 classes intégrées </a:t>
            </a:r>
            <a:r>
              <a:rPr lang="fr-FR" sz="2000" dirty="0"/>
              <a:t>dans les écoles primaires </a:t>
            </a:r>
            <a:r>
              <a:rPr lang="fr-FR" sz="2000" dirty="0">
                <a:solidFill>
                  <a:srgbClr val="FF0000"/>
                </a:solidFill>
              </a:rPr>
              <a:t>accueillant </a:t>
            </a:r>
            <a:r>
              <a:rPr lang="fr-FR" sz="2000" dirty="0" smtClean="0">
                <a:solidFill>
                  <a:srgbClr val="FF0000"/>
                </a:solidFill>
              </a:rPr>
              <a:t>environ 8000 </a:t>
            </a:r>
            <a:r>
              <a:rPr lang="fr-FR" sz="2000" dirty="0">
                <a:solidFill>
                  <a:srgbClr val="FF0000"/>
                </a:solidFill>
              </a:rPr>
              <a:t>élèves</a:t>
            </a:r>
            <a:r>
              <a:rPr lang="fr-FR" sz="2000" dirty="0"/>
              <a:t>. </a:t>
            </a:r>
            <a:r>
              <a:rPr lang="fr-FR" sz="2000" b="1" dirty="0"/>
              <a:t>Sans compter </a:t>
            </a:r>
            <a:r>
              <a:rPr lang="fr-FR" sz="2000" dirty="0" smtClean="0">
                <a:solidFill>
                  <a:srgbClr val="FF0000"/>
                </a:solidFill>
              </a:rPr>
              <a:t>environ 80.000 élèves </a:t>
            </a:r>
            <a:r>
              <a:rPr lang="fr-FR" sz="2000" dirty="0">
                <a:solidFill>
                  <a:srgbClr val="FF0000"/>
                </a:solidFill>
              </a:rPr>
              <a:t>en situation de handicap ou à besoins spécifiques dans les classes ordinaires</a:t>
            </a:r>
            <a:r>
              <a:rPr lang="fr-FR" sz="2000" b="1" dirty="0" smtClean="0"/>
              <a:t>.</a:t>
            </a:r>
            <a:endParaRPr lang="fr-FR" sz="1600" b="1" dirty="0"/>
          </a:p>
          <a:p>
            <a:pPr marL="285750" indent="-285750" algn="just">
              <a:spcBef>
                <a:spcPct val="0"/>
              </a:spcBef>
              <a:buClr>
                <a:srgbClr val="C00000"/>
              </a:buClr>
              <a:defRPr/>
            </a:pPr>
            <a:endParaRPr lang="fr-FR" altLang="fr-FR" sz="1600" b="1" dirty="0">
              <a:solidFill>
                <a:srgbClr val="002060"/>
              </a:solidFill>
              <a:cs typeface="Arial" panose="020B0604020202020204" pitchFamily="34" charset="0"/>
            </a:endParaRPr>
          </a:p>
        </p:txBody>
      </p:sp>
      <p:sp>
        <p:nvSpPr>
          <p:cNvPr id="6" name="Rectangle 5"/>
          <p:cNvSpPr/>
          <p:nvPr/>
        </p:nvSpPr>
        <p:spPr>
          <a:xfrm>
            <a:off x="363055" y="796642"/>
            <a:ext cx="2989280" cy="707886"/>
          </a:xfrm>
          <a:prstGeom prst="rect">
            <a:avLst/>
          </a:prstGeom>
        </p:spPr>
        <p:txBody>
          <a:bodyPr wrap="none">
            <a:spAutoFit/>
          </a:bodyPr>
          <a:lstStyle/>
          <a:p>
            <a:r>
              <a:rPr lang="fr-FR" altLang="fr-FR" sz="3600" b="1" dirty="0">
                <a:solidFill>
                  <a:schemeClr val="tx2"/>
                </a:solidFill>
                <a:cs typeface="Arial" panose="020B0604020202020204" pitchFamily="34" charset="0"/>
              </a:rPr>
              <a:t>Offre</a:t>
            </a:r>
            <a:r>
              <a:rPr lang="fr-FR" altLang="fr-FR" sz="3200" b="1" dirty="0">
                <a:solidFill>
                  <a:schemeClr val="tx2"/>
                </a:solidFill>
                <a:cs typeface="Arial" panose="020B0604020202020204" pitchFamily="34" charset="0"/>
              </a:rPr>
              <a:t> </a:t>
            </a:r>
            <a:r>
              <a:rPr lang="fr-FR" altLang="fr-FR" sz="4000" b="1" dirty="0">
                <a:solidFill>
                  <a:schemeClr val="tx2"/>
                </a:solidFill>
                <a:cs typeface="Arial" panose="020B0604020202020204" pitchFamily="34" charset="0"/>
              </a:rPr>
              <a:t>scolaire</a:t>
            </a:r>
            <a:r>
              <a:rPr lang="fr-FR" altLang="fr-FR" sz="3200" b="1" dirty="0">
                <a:solidFill>
                  <a:schemeClr val="tx2"/>
                </a:solidFill>
                <a:cs typeface="Arial" panose="020B0604020202020204" pitchFamily="34" charset="0"/>
              </a:rPr>
              <a:t> </a:t>
            </a:r>
            <a:endParaRPr lang="fr-FR" sz="2800" dirty="0">
              <a:solidFill>
                <a:schemeClr val="tx2"/>
              </a:solidFill>
            </a:endParaRPr>
          </a:p>
        </p:txBody>
      </p:sp>
    </p:spTree>
    <p:extLst>
      <p:ext uri="{BB962C8B-B14F-4D97-AF65-F5344CB8AC3E}">
        <p14:creationId xmlns:p14="http://schemas.microsoft.com/office/powerpoint/2010/main" val="1518521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pPr>
              <a:defRPr/>
            </a:pPr>
            <a:fld id="{82CA8E86-82C2-490E-8C43-23F371F58248}" type="slidenum">
              <a:rPr lang="fr-FR" smtClean="0"/>
              <a:pPr>
                <a:defRPr/>
              </a:pPr>
              <a:t>8</a:t>
            </a:fld>
            <a:endParaRPr lang="fr-FR"/>
          </a:p>
        </p:txBody>
      </p:sp>
      <p:graphicFrame>
        <p:nvGraphicFramePr>
          <p:cNvPr id="2" name="Tableau 1">
            <a:extLst>
              <a:ext uri="{FF2B5EF4-FFF2-40B4-BE49-F238E27FC236}">
                <a16:creationId xmlns:a16="http://schemas.microsoft.com/office/drawing/2014/main" xmlns="" id="{2D30D227-9052-4FBA-9C52-04F376BD0474}"/>
              </a:ext>
            </a:extLst>
          </p:cNvPr>
          <p:cNvGraphicFramePr>
            <a:graphicFrameLocks noGrp="1"/>
          </p:cNvGraphicFramePr>
          <p:nvPr>
            <p:extLst>
              <p:ext uri="{D42A27DB-BD31-4B8C-83A1-F6EECF244321}">
                <p14:modId xmlns:p14="http://schemas.microsoft.com/office/powerpoint/2010/main" val="1180892298"/>
              </p:ext>
            </p:extLst>
          </p:nvPr>
        </p:nvGraphicFramePr>
        <p:xfrm>
          <a:off x="1691681" y="980728"/>
          <a:ext cx="6048671" cy="4713385"/>
        </p:xfrm>
        <a:graphic>
          <a:graphicData uri="http://schemas.openxmlformats.org/drawingml/2006/table">
            <a:tbl>
              <a:tblPr rtl="1">
                <a:tableStyleId>{5C22544A-7EE6-4342-B048-85BDC9FD1C3A}</a:tableStyleId>
              </a:tblPr>
              <a:tblGrid>
                <a:gridCol w="1516519">
                  <a:extLst>
                    <a:ext uri="{9D8B030D-6E8A-4147-A177-3AD203B41FA5}">
                      <a16:colId xmlns:a16="http://schemas.microsoft.com/office/drawing/2014/main" xmlns="" val="3153232316"/>
                    </a:ext>
                  </a:extLst>
                </a:gridCol>
                <a:gridCol w="1555512">
                  <a:extLst>
                    <a:ext uri="{9D8B030D-6E8A-4147-A177-3AD203B41FA5}">
                      <a16:colId xmlns:a16="http://schemas.microsoft.com/office/drawing/2014/main" xmlns="" val="4140749728"/>
                    </a:ext>
                  </a:extLst>
                </a:gridCol>
                <a:gridCol w="2976640">
                  <a:extLst>
                    <a:ext uri="{9D8B030D-6E8A-4147-A177-3AD203B41FA5}">
                      <a16:colId xmlns:a16="http://schemas.microsoft.com/office/drawing/2014/main" xmlns="" val="1062710471"/>
                    </a:ext>
                  </a:extLst>
                </a:gridCol>
              </a:tblGrid>
              <a:tr h="368503">
                <a:tc>
                  <a:txBody>
                    <a:bodyPr/>
                    <a:lstStyle/>
                    <a:p>
                      <a:pPr algn="ctr" rtl="1" fontAlgn="ctr">
                        <a:lnSpc>
                          <a:spcPct val="107000"/>
                        </a:lnSpc>
                        <a:spcAft>
                          <a:spcPts val="0"/>
                        </a:spcAft>
                      </a:pPr>
                      <a:r>
                        <a:rPr lang="fr-FR" sz="1500" b="1" kern="1200" dirty="0" err="1">
                          <a:effectLst/>
                        </a:rPr>
                        <a:t>Nbre</a:t>
                      </a:r>
                      <a:r>
                        <a:rPr lang="fr-FR" sz="1500" b="1" kern="1200" dirty="0">
                          <a:effectLst/>
                        </a:rPr>
                        <a:t> classes</a:t>
                      </a:r>
                      <a:endParaRPr lang="fr-FR" sz="900" b="1" dirty="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b="1" kern="1200">
                          <a:effectLst/>
                        </a:rPr>
                        <a:t>Nbre élèves</a:t>
                      </a:r>
                      <a:endParaRPr lang="fr-FR" sz="900" b="1">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b="1" kern="1200" dirty="0">
                          <a:effectLst/>
                        </a:rPr>
                        <a:t>Année scolaire</a:t>
                      </a:r>
                      <a:endParaRPr lang="fr-FR" sz="900" b="1"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740932622"/>
                  </a:ext>
                </a:extLst>
              </a:tr>
              <a:tr h="264833">
                <a:tc>
                  <a:txBody>
                    <a:bodyPr/>
                    <a:lstStyle/>
                    <a:p>
                      <a:pPr algn="ctr" rtl="1" fontAlgn="ctr">
                        <a:lnSpc>
                          <a:spcPct val="107000"/>
                        </a:lnSpc>
                        <a:spcAft>
                          <a:spcPts val="0"/>
                        </a:spcAft>
                      </a:pPr>
                      <a:r>
                        <a:rPr lang="fr-FR" sz="1500" kern="1200">
                          <a:effectLst/>
                        </a:rPr>
                        <a:t>13</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156</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1996/1997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602741683"/>
                  </a:ext>
                </a:extLst>
              </a:tr>
              <a:tr h="264833">
                <a:tc>
                  <a:txBody>
                    <a:bodyPr/>
                    <a:lstStyle/>
                    <a:p>
                      <a:pPr algn="ctr" rtl="1" fontAlgn="ctr">
                        <a:lnSpc>
                          <a:spcPct val="107000"/>
                        </a:lnSpc>
                        <a:spcAft>
                          <a:spcPts val="0"/>
                        </a:spcAft>
                      </a:pPr>
                      <a:r>
                        <a:rPr lang="fr-FR" sz="1500" kern="1200">
                          <a:effectLst/>
                        </a:rPr>
                        <a:t>15</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180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dirty="0">
                          <a:effectLst/>
                        </a:rPr>
                        <a:t>1997/1998</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343008689"/>
                  </a:ext>
                </a:extLst>
              </a:tr>
              <a:tr h="264833">
                <a:tc>
                  <a:txBody>
                    <a:bodyPr/>
                    <a:lstStyle/>
                    <a:p>
                      <a:pPr algn="ctr" rtl="1" fontAlgn="ctr">
                        <a:lnSpc>
                          <a:spcPct val="107000"/>
                        </a:lnSpc>
                        <a:spcAft>
                          <a:spcPts val="0"/>
                        </a:spcAft>
                      </a:pPr>
                      <a:r>
                        <a:rPr lang="fr-FR" sz="1500" kern="1200">
                          <a:effectLst/>
                        </a:rPr>
                        <a:t>47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611</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2000/2001</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868692311"/>
                  </a:ext>
                </a:extLst>
              </a:tr>
              <a:tr h="264833">
                <a:tc>
                  <a:txBody>
                    <a:bodyPr/>
                    <a:lstStyle/>
                    <a:p>
                      <a:pPr algn="ctr" rtl="1" fontAlgn="ctr">
                        <a:lnSpc>
                          <a:spcPct val="107000"/>
                        </a:lnSpc>
                        <a:spcAft>
                          <a:spcPts val="0"/>
                        </a:spcAft>
                      </a:pPr>
                      <a:r>
                        <a:rPr lang="fr-FR" sz="1500" kern="1200">
                          <a:effectLst/>
                        </a:rPr>
                        <a:t>47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dirty="0">
                          <a:effectLst/>
                        </a:rPr>
                        <a:t>611</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2001/2002</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300495937"/>
                  </a:ext>
                </a:extLst>
              </a:tr>
              <a:tr h="264833">
                <a:tc>
                  <a:txBody>
                    <a:bodyPr/>
                    <a:lstStyle/>
                    <a:p>
                      <a:pPr algn="ctr" rtl="1" fontAlgn="ctr">
                        <a:lnSpc>
                          <a:spcPct val="107000"/>
                        </a:lnSpc>
                        <a:spcAft>
                          <a:spcPts val="0"/>
                        </a:spcAft>
                      </a:pPr>
                      <a:r>
                        <a:rPr lang="fr-FR" sz="1500" kern="1200">
                          <a:effectLst/>
                        </a:rPr>
                        <a:t>58</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630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dirty="0">
                          <a:effectLst/>
                        </a:rPr>
                        <a:t>2002/2003</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078155352"/>
                  </a:ext>
                </a:extLst>
              </a:tr>
              <a:tr h="264833">
                <a:tc>
                  <a:txBody>
                    <a:bodyPr/>
                    <a:lstStyle/>
                    <a:p>
                      <a:pPr algn="ctr" rtl="1" fontAlgn="ctr">
                        <a:lnSpc>
                          <a:spcPct val="107000"/>
                        </a:lnSpc>
                        <a:spcAft>
                          <a:spcPts val="0"/>
                        </a:spcAft>
                      </a:pPr>
                      <a:r>
                        <a:rPr lang="fr-FR" sz="1500" kern="1200">
                          <a:effectLst/>
                        </a:rPr>
                        <a:t>86</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1019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2003/2004</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922260323"/>
                  </a:ext>
                </a:extLst>
              </a:tr>
              <a:tr h="264833">
                <a:tc>
                  <a:txBody>
                    <a:bodyPr/>
                    <a:lstStyle/>
                    <a:p>
                      <a:pPr algn="ctr" rtl="1" fontAlgn="ctr">
                        <a:lnSpc>
                          <a:spcPct val="107000"/>
                        </a:lnSpc>
                        <a:spcAft>
                          <a:spcPts val="0"/>
                        </a:spcAft>
                      </a:pPr>
                      <a:r>
                        <a:rPr lang="fr-FR" sz="1500" kern="1200">
                          <a:effectLst/>
                        </a:rPr>
                        <a:t>147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dirty="0">
                          <a:effectLst/>
                        </a:rPr>
                        <a:t>1800</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2004/2005</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2959444893"/>
                  </a:ext>
                </a:extLst>
              </a:tr>
              <a:tr h="264833">
                <a:tc>
                  <a:txBody>
                    <a:bodyPr/>
                    <a:lstStyle/>
                    <a:p>
                      <a:pPr algn="ctr" rtl="1" fontAlgn="ctr">
                        <a:lnSpc>
                          <a:spcPct val="107000"/>
                        </a:lnSpc>
                        <a:spcAft>
                          <a:spcPts val="0"/>
                        </a:spcAft>
                      </a:pPr>
                      <a:r>
                        <a:rPr lang="fr-FR" sz="1500" kern="1200">
                          <a:effectLst/>
                        </a:rPr>
                        <a:t>185</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2093</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2005/2006</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188745045"/>
                  </a:ext>
                </a:extLst>
              </a:tr>
              <a:tr h="264833">
                <a:tc>
                  <a:txBody>
                    <a:bodyPr/>
                    <a:lstStyle/>
                    <a:p>
                      <a:pPr algn="ctr" rtl="1" fontAlgn="ctr">
                        <a:lnSpc>
                          <a:spcPct val="107000"/>
                        </a:lnSpc>
                        <a:spcAft>
                          <a:spcPts val="0"/>
                        </a:spcAft>
                      </a:pPr>
                      <a:r>
                        <a:rPr lang="fr-FR" sz="1500" kern="1200">
                          <a:effectLst/>
                        </a:rPr>
                        <a:t>299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3360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2006/2007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705974769"/>
                  </a:ext>
                </a:extLst>
              </a:tr>
              <a:tr h="264833">
                <a:tc>
                  <a:txBody>
                    <a:bodyPr/>
                    <a:lstStyle/>
                    <a:p>
                      <a:pPr algn="ctr" rtl="1" fontAlgn="ctr">
                        <a:lnSpc>
                          <a:spcPct val="107000"/>
                        </a:lnSpc>
                        <a:spcAft>
                          <a:spcPts val="0"/>
                        </a:spcAft>
                      </a:pPr>
                      <a:r>
                        <a:rPr lang="fr-FR" sz="1500" kern="1200">
                          <a:effectLst/>
                        </a:rPr>
                        <a:t>425</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3820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2007/2008</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990826919"/>
                  </a:ext>
                </a:extLst>
              </a:tr>
              <a:tr h="264833">
                <a:tc>
                  <a:txBody>
                    <a:bodyPr/>
                    <a:lstStyle/>
                    <a:p>
                      <a:pPr algn="ctr" rtl="1" fontAlgn="ctr">
                        <a:lnSpc>
                          <a:spcPct val="107000"/>
                        </a:lnSpc>
                        <a:spcAft>
                          <a:spcPts val="0"/>
                        </a:spcAft>
                      </a:pPr>
                      <a:r>
                        <a:rPr lang="fr-FR" sz="1500" kern="1200">
                          <a:effectLst/>
                        </a:rPr>
                        <a:t>457</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4204</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2008/2009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645943911"/>
                  </a:ext>
                </a:extLst>
              </a:tr>
              <a:tr h="264833">
                <a:tc>
                  <a:txBody>
                    <a:bodyPr/>
                    <a:lstStyle/>
                    <a:p>
                      <a:pPr algn="ctr" rtl="1" fontAlgn="ctr">
                        <a:lnSpc>
                          <a:spcPct val="107000"/>
                        </a:lnSpc>
                        <a:spcAft>
                          <a:spcPts val="0"/>
                        </a:spcAft>
                      </a:pPr>
                      <a:r>
                        <a:rPr lang="fr-FR" sz="1500" kern="1200">
                          <a:effectLst/>
                        </a:rPr>
                        <a:t>469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4909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2009/2010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3712935731"/>
                  </a:ext>
                </a:extLst>
              </a:tr>
              <a:tr h="264833">
                <a:tc>
                  <a:txBody>
                    <a:bodyPr/>
                    <a:lstStyle/>
                    <a:p>
                      <a:pPr algn="ctr" rtl="1" fontAlgn="ctr">
                        <a:lnSpc>
                          <a:spcPct val="107000"/>
                        </a:lnSpc>
                        <a:spcAft>
                          <a:spcPts val="0"/>
                        </a:spcAft>
                      </a:pPr>
                      <a:r>
                        <a:rPr lang="fr-FR" sz="1500" kern="1200">
                          <a:effectLst/>
                        </a:rPr>
                        <a:t>480</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5238</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2010/2011</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428461325"/>
                  </a:ext>
                </a:extLst>
              </a:tr>
              <a:tr h="264833">
                <a:tc>
                  <a:txBody>
                    <a:bodyPr/>
                    <a:lstStyle/>
                    <a:p>
                      <a:pPr algn="ctr" rtl="1" fontAlgn="ctr">
                        <a:lnSpc>
                          <a:spcPct val="107000"/>
                        </a:lnSpc>
                        <a:spcAft>
                          <a:spcPts val="0"/>
                        </a:spcAft>
                      </a:pPr>
                      <a:r>
                        <a:rPr lang="fr-FR" sz="1500" kern="1200">
                          <a:effectLst/>
                        </a:rPr>
                        <a:t>526</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5509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2011/2012</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479375422"/>
                  </a:ext>
                </a:extLst>
              </a:tr>
              <a:tr h="372387">
                <a:tc>
                  <a:txBody>
                    <a:bodyPr/>
                    <a:lstStyle/>
                    <a:p>
                      <a:pPr algn="ctr" rtl="1" fontAlgn="ctr">
                        <a:lnSpc>
                          <a:spcPct val="107000"/>
                        </a:lnSpc>
                        <a:spcAft>
                          <a:spcPts val="0"/>
                        </a:spcAft>
                      </a:pPr>
                      <a:r>
                        <a:rPr lang="fr-FR" sz="1500" kern="1200">
                          <a:effectLst/>
                        </a:rPr>
                        <a:t>555</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5998</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1" fontAlgn="ctr">
                        <a:lnSpc>
                          <a:spcPct val="107000"/>
                        </a:lnSpc>
                        <a:spcAft>
                          <a:spcPts val="0"/>
                        </a:spcAft>
                      </a:pPr>
                      <a:r>
                        <a:rPr lang="fr-FR" sz="1500" kern="1200">
                          <a:effectLst/>
                        </a:rPr>
                        <a:t>2012/2013</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227559979"/>
                  </a:ext>
                </a:extLst>
              </a:tr>
              <a:tr h="264833">
                <a:tc>
                  <a:txBody>
                    <a:bodyPr/>
                    <a:lstStyle/>
                    <a:p>
                      <a:pPr algn="ctr" rtl="0" fontAlgn="ctr">
                        <a:lnSpc>
                          <a:spcPct val="107000"/>
                        </a:lnSpc>
                        <a:spcAft>
                          <a:spcPts val="0"/>
                        </a:spcAft>
                      </a:pPr>
                      <a:r>
                        <a:rPr lang="fr-FR" sz="1500" kern="1200">
                          <a:effectLst/>
                        </a:rPr>
                        <a:t>699</a:t>
                      </a:r>
                      <a:endParaRPr lang="fr-FR" sz="90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0" fontAlgn="ctr">
                        <a:lnSpc>
                          <a:spcPct val="107000"/>
                        </a:lnSpc>
                        <a:spcAft>
                          <a:spcPts val="0"/>
                        </a:spcAft>
                      </a:pPr>
                      <a:r>
                        <a:rPr lang="fr-FR" sz="1500" kern="1200" dirty="0">
                          <a:effectLst/>
                        </a:rPr>
                        <a:t>8000</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7994" marR="7994" marT="7994" marB="0" anchor="ctr"/>
                </a:tc>
                <a:tc>
                  <a:txBody>
                    <a:bodyPr/>
                    <a:lstStyle/>
                    <a:p>
                      <a:pPr algn="ctr" rtl="0" fontAlgn="ctr">
                        <a:lnSpc>
                          <a:spcPct val="107000"/>
                        </a:lnSpc>
                        <a:spcAft>
                          <a:spcPts val="0"/>
                        </a:spcAft>
                      </a:pPr>
                      <a:r>
                        <a:rPr lang="fr-FR" sz="1500" kern="1200" dirty="0" smtClean="0">
                          <a:effectLst/>
                        </a:rPr>
                        <a:t>2015/2016</a:t>
                      </a:r>
                      <a:endParaRPr lang="fr-FR" sz="9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xmlns="" val="1232220346"/>
                  </a:ext>
                </a:extLst>
              </a:tr>
            </a:tbl>
          </a:graphicData>
        </a:graphic>
      </p:graphicFrame>
      <p:sp>
        <p:nvSpPr>
          <p:cNvPr id="6" name="Rectangle 9">
            <a:extLst>
              <a:ext uri="{FF2B5EF4-FFF2-40B4-BE49-F238E27FC236}">
                <a16:creationId xmlns:a16="http://schemas.microsoft.com/office/drawing/2014/main" xmlns="" id="{B7B949C5-30B6-4785-A2B3-43FE4350BF7A}"/>
              </a:ext>
            </a:extLst>
          </p:cNvPr>
          <p:cNvSpPr>
            <a:spLocks noChangeArrowheads="1"/>
          </p:cNvSpPr>
          <p:nvPr/>
        </p:nvSpPr>
        <p:spPr bwMode="auto">
          <a:xfrm>
            <a:off x="0" y="25401"/>
            <a:ext cx="9144000" cy="667295"/>
          </a:xfrm>
          <a:prstGeom prst="rect">
            <a:avLst/>
          </a:prstGeom>
          <a:solidFill>
            <a:schemeClr val="accent1">
              <a:lumMod val="50000"/>
            </a:schemeClr>
          </a:solidFill>
          <a:ln>
            <a:noFill/>
          </a:ln>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None/>
              <a:defRPr/>
            </a:pPr>
            <a:r>
              <a:rPr lang="fr-FR" altLang="fr-FR" sz="2400" b="1" cap="small" dirty="0">
                <a:solidFill>
                  <a:schemeClr val="bg1"/>
                </a:solidFill>
                <a:latin typeface="+mn-lt"/>
                <a:cs typeface="Arial" panose="020B0604020202020204" pitchFamily="34" charset="0"/>
              </a:rPr>
              <a:t>EVOLUTION DU NOMBRE DES ELEVES/CLASSES entre 1996 et 2016</a:t>
            </a:r>
          </a:p>
        </p:txBody>
      </p:sp>
    </p:spTree>
  </p:cSld>
  <p:clrMapOvr>
    <a:masterClrMapping/>
  </p:clrMapOvr>
  <p:transition advClick="0">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9"/>
          <p:cNvSpPr>
            <a:spLocks noChangeArrowheads="1"/>
          </p:cNvSpPr>
          <p:nvPr/>
        </p:nvSpPr>
        <p:spPr bwMode="auto">
          <a:xfrm>
            <a:off x="0" y="32545"/>
            <a:ext cx="9144000" cy="709613"/>
          </a:xfrm>
          <a:prstGeom prst="rect">
            <a:avLst/>
          </a:prstGeom>
          <a:solidFill>
            <a:schemeClr val="accent1">
              <a:lumMod val="50000"/>
            </a:schemeClr>
          </a:solidFill>
          <a:ln>
            <a:noFill/>
          </a:ln>
          <a:extLst/>
        </p:spPr>
        <p:txBody>
          <a:bodyPr wrap="none" anchor="ctr"/>
          <a:lstStyle/>
          <a:p>
            <a:pPr algn="ctr">
              <a:spcBef>
                <a:spcPct val="0"/>
              </a:spcBef>
              <a:buFont typeface="Arial" pitchFamily="34" charset="0"/>
              <a:buNone/>
            </a:pPr>
            <a:r>
              <a:rPr lang="fr-FR" sz="3600" b="1" cap="small" dirty="0">
                <a:solidFill>
                  <a:schemeClr val="bg1"/>
                </a:solidFill>
                <a:cs typeface="Arial" panose="020B0604020202020204" pitchFamily="34" charset="0"/>
              </a:rPr>
              <a:t>Etat des lieux</a:t>
            </a:r>
            <a:endParaRPr lang="fr-FR" altLang="fr-FR" sz="3600" b="1" cap="small" dirty="0">
              <a:solidFill>
                <a:schemeClr val="bg1"/>
              </a:solidFill>
              <a:cs typeface="Arial" panose="020B0604020202020204" pitchFamily="34" charset="0"/>
            </a:endParaRPr>
          </a:p>
        </p:txBody>
      </p:sp>
      <p:sp>
        <p:nvSpPr>
          <p:cNvPr id="7" name="Rectangle 6"/>
          <p:cNvSpPr/>
          <p:nvPr/>
        </p:nvSpPr>
        <p:spPr>
          <a:xfrm>
            <a:off x="107504" y="1651346"/>
            <a:ext cx="8568952" cy="4647426"/>
          </a:xfrm>
          <a:prstGeom prst="rect">
            <a:avLst/>
          </a:prstGeom>
        </p:spPr>
        <p:txBody>
          <a:bodyPr wrap="square">
            <a:spAutoFit/>
          </a:bodyPr>
          <a:lstStyle/>
          <a:p>
            <a:pPr lvl="0" algn="just">
              <a:buFont typeface="Wingdings" pitchFamily="2" charset="2"/>
              <a:buChar char="Ø"/>
            </a:pPr>
            <a:r>
              <a:rPr lang="fr-FR" sz="2000" dirty="0" smtClean="0"/>
              <a:t> </a:t>
            </a:r>
            <a:r>
              <a:rPr lang="fr-FR" sz="2000" b="1" dirty="0" smtClean="0">
                <a:solidFill>
                  <a:schemeClr val="tx2">
                    <a:lumMod val="75000"/>
                  </a:schemeClr>
                </a:solidFill>
              </a:rPr>
              <a:t>Classes ordinaires : </a:t>
            </a:r>
            <a:r>
              <a:rPr lang="fr-FR" sz="2000" dirty="0" smtClean="0"/>
              <a:t>des </a:t>
            </a:r>
            <a:r>
              <a:rPr lang="fr-FR" sz="2000" dirty="0"/>
              <a:t>milliers d’élèves </a:t>
            </a:r>
            <a:r>
              <a:rPr lang="fr-FR" sz="2000" dirty="0" smtClean="0"/>
              <a:t>(estimation d’environ 80.000) à </a:t>
            </a:r>
            <a:r>
              <a:rPr lang="fr-FR" sz="2000" dirty="0"/>
              <a:t>besoins spécifiques dans les classes </a:t>
            </a:r>
            <a:r>
              <a:rPr lang="fr-FR" sz="2000" dirty="0" smtClean="0"/>
              <a:t>ordinaires.</a:t>
            </a:r>
          </a:p>
          <a:p>
            <a:pPr lvl="0" algn="just">
              <a:buFont typeface="Wingdings" pitchFamily="2" charset="2"/>
              <a:buChar char="Ø"/>
            </a:pPr>
            <a:endParaRPr lang="fr-FR" sz="2000" dirty="0" smtClean="0"/>
          </a:p>
          <a:p>
            <a:pPr lvl="0" algn="just">
              <a:buFont typeface="Wingdings" pitchFamily="2" charset="2"/>
              <a:buChar char="Ø"/>
            </a:pPr>
            <a:r>
              <a:rPr lang="fr-FR" sz="2000" dirty="0" smtClean="0"/>
              <a:t> </a:t>
            </a:r>
            <a:r>
              <a:rPr lang="fr-FR" sz="2000" b="1" dirty="0" smtClean="0">
                <a:solidFill>
                  <a:schemeClr val="tx2">
                    <a:lumMod val="75000"/>
                  </a:schemeClr>
                </a:solidFill>
              </a:rPr>
              <a:t>Classes intégrées dans les établissements scolaires (CLIS) :</a:t>
            </a:r>
            <a:r>
              <a:rPr lang="fr-FR" sz="2000" dirty="0" smtClean="0"/>
              <a:t> regroupant uniquement des enfants du même type d’handicap, plus de 700 classes intégrées dans les écoles primaires en 2017-2018.</a:t>
            </a:r>
          </a:p>
          <a:p>
            <a:pPr lvl="0" algn="just">
              <a:buFont typeface="Wingdings" pitchFamily="2" charset="2"/>
              <a:buChar char="Ø"/>
            </a:pPr>
            <a:endParaRPr lang="fr-FR" sz="2000" dirty="0" smtClean="0"/>
          </a:p>
          <a:p>
            <a:pPr lvl="0" algn="just">
              <a:buFont typeface="Wingdings" pitchFamily="2" charset="2"/>
              <a:buChar char="Ø"/>
            </a:pPr>
            <a:r>
              <a:rPr lang="fr-FR" sz="2000" dirty="0" smtClean="0"/>
              <a:t> </a:t>
            </a:r>
            <a:r>
              <a:rPr lang="fr-FR" sz="2000" b="1" dirty="0" smtClean="0">
                <a:solidFill>
                  <a:schemeClr val="tx2">
                    <a:lumMod val="75000"/>
                  </a:schemeClr>
                </a:solidFill>
              </a:rPr>
              <a:t>Centres spécialisés, </a:t>
            </a:r>
            <a:r>
              <a:rPr lang="fr-FR" sz="2000" dirty="0" smtClean="0"/>
              <a:t>à </a:t>
            </a:r>
            <a:r>
              <a:rPr lang="fr-FR" sz="2000" dirty="0"/>
              <a:t>vocation de prise en charge des enfants en situation d’handicap </a:t>
            </a:r>
            <a:r>
              <a:rPr lang="fr-FR" sz="2000" dirty="0" smtClean="0"/>
              <a:t>lourd :</a:t>
            </a:r>
            <a:endParaRPr lang="fr-FR" sz="2000" dirty="0"/>
          </a:p>
          <a:p>
            <a:pPr marL="1069975" lvl="1" indent="-342900" algn="just">
              <a:buFont typeface="Wingdings" panose="05000000000000000000" pitchFamily="2" charset="2"/>
              <a:buChar char="§"/>
            </a:pPr>
            <a:r>
              <a:rPr lang="fr-FR" sz="2000" dirty="0"/>
              <a:t> </a:t>
            </a:r>
            <a:r>
              <a:rPr lang="fr-FR" sz="1600" dirty="0"/>
              <a:t>L’Entraide nationale soutien 54 centres d’inclusion éducative; </a:t>
            </a:r>
          </a:p>
          <a:p>
            <a:pPr marL="1069975" lvl="1" indent="-342900" algn="just">
              <a:buFont typeface="Wingdings" panose="05000000000000000000" pitchFamily="2" charset="2"/>
              <a:buChar char="§"/>
            </a:pPr>
            <a:r>
              <a:rPr lang="fr-FR" sz="1600" dirty="0" smtClean="0"/>
              <a:t> L’</a:t>
            </a:r>
            <a:r>
              <a:rPr lang="fr-FR" sz="1600" dirty="0"/>
              <a:t> Organisation Alaouite pour la Promotion des Aveugles au </a:t>
            </a:r>
            <a:r>
              <a:rPr lang="fr-FR" sz="1600" dirty="0" smtClean="0"/>
              <a:t>Maroc (OAPAM) </a:t>
            </a:r>
            <a:r>
              <a:rPr lang="fr-FR" sz="1600" dirty="0"/>
              <a:t>dispose de 14 centres pour malvoyants à travers le royaume (L’enquête nationale MSFFDS);</a:t>
            </a:r>
          </a:p>
          <a:p>
            <a:pPr marL="1069975" lvl="1" indent="-342900" algn="just">
              <a:buFont typeface="Wingdings" panose="05000000000000000000" pitchFamily="2" charset="2"/>
              <a:buChar char="§"/>
            </a:pPr>
            <a:r>
              <a:rPr lang="fr-FR" sz="1600" dirty="0" smtClean="0"/>
              <a:t> 26 </a:t>
            </a:r>
            <a:r>
              <a:rPr lang="fr-FR" sz="1600" dirty="0"/>
              <a:t>associations opèrent au Maroc dans le domaine ; mais elles sont toutes installées dans le milieu urbain (L’enquête nationale MSFFDS);</a:t>
            </a:r>
          </a:p>
          <a:p>
            <a:pPr marL="1069975" lvl="1" indent="-342900" algn="just">
              <a:buFont typeface="Wingdings" panose="05000000000000000000" pitchFamily="2" charset="2"/>
              <a:buChar char="§"/>
            </a:pPr>
            <a:r>
              <a:rPr lang="fr-FR" sz="1600" dirty="0" smtClean="0"/>
              <a:t> D’autres </a:t>
            </a:r>
            <a:r>
              <a:rPr lang="fr-FR" sz="1600" dirty="0"/>
              <a:t>Associations et organismes soutiennent ou scolarisent des ESH. Mais la plupart d’entre </a:t>
            </a:r>
            <a:r>
              <a:rPr lang="fr-FR" sz="1600" dirty="0" smtClean="0"/>
              <a:t>exigent une contribution financière des </a:t>
            </a:r>
            <a:r>
              <a:rPr lang="fr-FR" sz="1600" dirty="0"/>
              <a:t>parents.</a:t>
            </a:r>
          </a:p>
        </p:txBody>
      </p:sp>
      <p:sp>
        <p:nvSpPr>
          <p:cNvPr id="8" name="Titre 8"/>
          <p:cNvSpPr txBox="1">
            <a:spLocks/>
          </p:cNvSpPr>
          <p:nvPr/>
        </p:nvSpPr>
        <p:spPr>
          <a:xfrm>
            <a:off x="-16872" y="908720"/>
            <a:ext cx="3940800" cy="57606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a:ln>
                  <a:noFill/>
                </a:ln>
                <a:solidFill>
                  <a:schemeClr val="tx2"/>
                </a:solidFill>
                <a:effectLst/>
                <a:uLnTx/>
                <a:uFillTx/>
                <a:ea typeface="+mj-ea"/>
                <a:cs typeface="Arial" pitchFamily="34" charset="0"/>
              </a:rPr>
              <a:t>Les dispositifs existants</a:t>
            </a:r>
          </a:p>
        </p:txBody>
      </p:sp>
    </p:spTree>
    <p:extLst>
      <p:ext uri="{BB962C8B-B14F-4D97-AF65-F5344CB8AC3E}">
        <p14:creationId xmlns:p14="http://schemas.microsoft.com/office/powerpoint/2010/main" val="2141471063"/>
      </p:ext>
    </p:extLst>
  </p:cSld>
  <p:clrMapOvr>
    <a:masterClrMapping/>
  </p:clrMapOvr>
</p:sld>
</file>

<file path=ppt/theme/theme1.xml><?xml version="1.0" encoding="utf-8"?>
<a:theme xmlns:a="http://schemas.openxmlformats.org/drawingml/2006/main" name="ppt Fr PF">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Fr PF</Template>
  <TotalTime>449</TotalTime>
  <Words>2465</Words>
  <Application>Microsoft Office PowerPoint</Application>
  <PresentationFormat>Affichage à l'écran (4:3)</PresentationFormat>
  <Paragraphs>268</Paragraphs>
  <Slides>21</Slides>
  <Notes>9</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21</vt:i4>
      </vt:variant>
    </vt:vector>
  </HeadingPairs>
  <TitlesOfParts>
    <vt:vector size="27" baseType="lpstr">
      <vt:lpstr>AL-Mohanad Bold</vt:lpstr>
      <vt:lpstr>Arabic Transparent</vt:lpstr>
      <vt:lpstr>Arial</vt:lpstr>
      <vt:lpstr>Calibri</vt:lpstr>
      <vt:lpstr>Wingdings</vt:lpstr>
      <vt:lpstr>ppt Fr PF</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attention</vt:lpstr>
    </vt:vector>
  </TitlesOfParts>
  <Company>Sweet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Administrateur</dc:creator>
  <cp:lastModifiedBy>fouad chafiqi (Directeur des Curricula)</cp:lastModifiedBy>
  <cp:revision>50</cp:revision>
  <cp:lastPrinted>2019-01-06T21:20:54Z</cp:lastPrinted>
  <dcterms:created xsi:type="dcterms:W3CDTF">2017-04-10T11:33:38Z</dcterms:created>
  <dcterms:modified xsi:type="dcterms:W3CDTF">2019-01-07T07:11:08Z</dcterms:modified>
  <cp:contentStatus/>
</cp:coreProperties>
</file>